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eg" ContentType="image/jpeg"/>
  <Override PartName="/ppt/media/image5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6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notesSlides/notesSlide7.xml" ContentType="application/vnd.openxmlformats-officedocument.presentationml.notesSlide+xml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3429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6858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0287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3716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7145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0574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24003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2743200" algn="l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2000"/>
            </a:srgbClr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3B2D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73B2D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0F0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50800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50800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20.000000</c:v>
                </c:pt>
                <c:pt idx="1">
                  <c:v>80.000000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DF62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5DF62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0F0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50800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50800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this slide as an alternative for all your section breaks if you don’t want to work with MagicMove animations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7" name="Shape 10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200"/>
              </a:spcBef>
              <a:defRPr sz="11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sz="1200">
                <a:solidFill>
                  <a:srgbClr val="8DD188"/>
                </a:solidFill>
                <a:latin typeface="Corbel"/>
                <a:ea typeface="Corbel"/>
                <a:cs typeface="Corbel"/>
                <a:sym typeface="Corbel"/>
              </a:rPr>
              <a:t>	`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1" name="Shape 1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did we do, we wen’t to the cloud. </a:t>
            </a:r>
          </a:p>
          <a:p>
            <a:pPr/>
          </a:p>
          <a:p>
            <a:pPr/>
            <a:r>
              <a:t>This helped with faster. but now we’re captive, we’ve recreated the silos we tried to leave. We just moved the spend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2" name="Shape 1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that end we’ve created cloud foundry, and we’ve done it with a large community.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9" name="Shape 14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200"/>
              </a:spcBef>
              <a:defRPr sz="11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100">
                <a:latin typeface="Verdana"/>
                <a:ea typeface="Verdana"/>
                <a:cs typeface="Verdana"/>
                <a:sym typeface="Verdana"/>
              </a:defRPr>
            </a:pPr>
            <a:endParaRPr i="1">
              <a:solidFill>
                <a:srgbClr val="008881"/>
              </a:solidFill>
            </a:endParaRP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i="1">
                <a:solidFill>
                  <a:srgbClr val="008881"/>
                </a:solidFill>
              </a:rPr>
              <a:t>Not just vendors, but customers, and people building business on it.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8" name="Shape 16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80000"/>
              </a:lnSpc>
              <a:spcBef>
                <a:spcPts val="12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lnSpc>
                <a:spcPct val="80000"/>
              </a:lnSpc>
              <a:spcBef>
                <a:spcPts val="12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lnSpc>
                <a:spcPct val="80000"/>
              </a:lnSpc>
              <a:spcBef>
                <a:spcPts val="12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Section Break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body" sz="quarter" idx="13"/>
          </p:nvPr>
        </p:nvSpPr>
        <p:spPr>
          <a:xfrm>
            <a:off x="8055249" y="8521700"/>
            <a:ext cx="4308845" cy="10922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10000"/>
              </a:lnSpc>
              <a:spcBef>
                <a:spcPts val="0"/>
              </a:spcBef>
              <a:buSzTx/>
              <a:buNone/>
              <a:defRPr spc="504" sz="7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sp>
        <p:nvSpPr>
          <p:cNvPr id="13" name="Shape 13"/>
          <p:cNvSpPr/>
          <p:nvPr>
            <p:ph type="body" sz="quarter" idx="14"/>
          </p:nvPr>
        </p:nvSpPr>
        <p:spPr>
          <a:xfrm>
            <a:off x="8029849" y="9970264"/>
            <a:ext cx="7952069" cy="114554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34" sz="3400">
                <a:latin typeface="+mn-lt"/>
                <a:ea typeface="+mn-ea"/>
                <a:cs typeface="+mn-cs"/>
                <a:sym typeface="Helvetica"/>
              </a:defRPr>
            </a:pPr>
            <a:r>
              <a:t>MODERN PRESENTATION TEMPLATE</a:t>
            </a:r>
          </a:p>
          <a:p>
            <a: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34" sz="3400">
                <a:latin typeface="+mn-lt"/>
                <a:ea typeface="+mn-ea"/>
                <a:cs typeface="+mn-cs"/>
                <a:sym typeface="Helvetica"/>
              </a:defRPr>
            </a:pPr>
            <a:r>
              <a:t>Something for 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62899" y="9099550"/>
            <a:ext cx="18961101" cy="1270000"/>
            <a:chOff x="0" y="0"/>
            <a:chExt cx="18961100" cy="1270000"/>
          </a:xfrm>
        </p:grpSpPr>
        <p:sp>
          <p:nvSpPr>
            <p:cNvPr id="14" name="Shape 14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15" name="Shape 15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6" name="Shape 16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7" name="Shape 17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8" name="Shape 18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9" name="Shape 19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21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2014 Pivotal.  All rights reserved.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22720300" y="139122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-1" y="12344400"/>
            <a:ext cx="24384001" cy="1028702"/>
          </a:xfrm>
          <a:prstGeom prst="rect">
            <a:avLst/>
          </a:prstGeom>
          <a:solidFill>
            <a:srgbClr val="00685D"/>
          </a:solidFill>
          <a:ln w="12700">
            <a:miter lim="400000"/>
            <a:tailEnd type="triangle"/>
          </a:ln>
        </p:spPr>
        <p:txBody>
          <a:bodyPr lIns="121919" tIns="121919" rIns="121919" bIns="121919" anchor="ctr"/>
          <a:lstStyle/>
          <a:p>
            <a:pPr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22809200" y="13390655"/>
            <a:ext cx="14224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914400">
              <a:lnSpc>
                <a:spcPct val="100000"/>
              </a:lnSpc>
              <a:defRPr spc="0" sz="2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4800">
                <a:solidFill>
                  <a:srgbClr val="00685D"/>
                </a:solidFill>
              </a:defRPr>
            </a:pPr>
            <a:r>
              <a:rPr sz="2000">
                <a:solidFill>
                  <a:srgbClr val="808080"/>
                </a:solidFill>
              </a:rPr>
              <a:t>‹#›</a:t>
            </a:r>
          </a:p>
        </p:txBody>
      </p:sp>
      <p:pic>
        <p:nvPicPr>
          <p:cNvPr id="170" name="image1.png" descr="EMC logo white-l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3760" y="12496699"/>
            <a:ext cx="2398872" cy="68096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977901" y="13382530"/>
            <a:ext cx="606636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pc="0"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4800">
                <a:solidFill>
                  <a:srgbClr val="00685D"/>
                </a:solidFill>
              </a:defRPr>
            </a:pPr>
            <a:r>
              <a:rPr sz="1600">
                <a:solidFill>
                  <a:srgbClr val="808080"/>
                </a:solidFill>
              </a:rPr>
              <a:t>Pivotal Confidential–Internal Use Only</a:t>
            </a:r>
          </a:p>
        </p:txBody>
      </p:sp>
      <p:sp>
        <p:nvSpPr>
          <p:cNvPr id="172" name="Shape 172"/>
          <p:cNvSpPr/>
          <p:nvPr/>
        </p:nvSpPr>
        <p:spPr>
          <a:xfrm>
            <a:off x="31676" y="12344400"/>
            <a:ext cx="8170226" cy="922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685D"/>
                </a:solidFill>
              </a:defRPr>
            </a:pPr>
            <a:r>
              <a:rPr>
                <a:solidFill>
                  <a:srgbClr val="FFFFFF"/>
                </a:solidFill>
              </a:rPr>
              <a:t>Field Enablement Training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xfrm>
            <a:off x="977901" y="867834"/>
            <a:ext cx="22428201" cy="23325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>
              <a:lnSpc>
                <a:spcPct val="90000"/>
              </a:lnSpc>
              <a:defRPr sz="84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wrap="square" lIns="121919" tIns="121919" rIns="121919" bIns="121919" anchor="ctr"/>
          <a:lstStyle>
            <a:lvl1pPr algn="r" defTabSz="914400"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-1" y="12344400"/>
            <a:ext cx="24384001" cy="1028702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914400">
              <a:lnSpc>
                <a:spcPct val="100000"/>
              </a:lnSpc>
              <a:defRPr spc="0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22809200" y="13390655"/>
            <a:ext cx="1422400" cy="283791"/>
          </a:xfrm>
          <a:prstGeom prst="rect">
            <a:avLst/>
          </a:prstGeom>
        </p:spPr>
        <p:txBody>
          <a:bodyPr wrap="square" lIns="0" tIns="0" rIns="0" bIns="0"/>
          <a:lstStyle>
            <a:lvl1pPr algn="r" defTabSz="914400">
              <a:defRPr sz="20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1" name="Shape 191"/>
          <p:cNvSpPr/>
          <p:nvPr/>
        </p:nvSpPr>
        <p:spPr>
          <a:xfrm>
            <a:off x="977901" y="13450264"/>
            <a:ext cx="606636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pc="0" sz="1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4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defRPr>
            </a:pPr>
            <a:r>
              <a:rPr sz="1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7371" y="12558383"/>
            <a:ext cx="2573868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votal Title Slide">
    <p:bg>
      <p:bgPr>
        <a:solidFill>
          <a:srgbClr val="AEB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00" name="image3.png" descr="EMC-no-tag_white_RGB-150dpi.png"/>
          <p:cNvPicPr>
            <a:picLocks noChangeAspect="1"/>
          </p:cNvPicPr>
          <p:nvPr/>
        </p:nvPicPr>
        <p:blipFill>
          <a:blip r:embed="rId2">
            <a:alphaModFix amt="31000"/>
            <a:extLst/>
          </a:blip>
          <a:stretch>
            <a:fillRect/>
          </a:stretch>
        </p:blipFill>
        <p:spPr>
          <a:xfrm>
            <a:off x="5157626" y="3872869"/>
            <a:ext cx="13739975" cy="363346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4538133" y="7958666"/>
            <a:ext cx="15172268" cy="115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cap="all" sz="6400">
                <a:solidFill>
                  <a:srgbClr val="F16F3B"/>
                </a:solidFill>
              </a:rPr>
              <a:t>A new</a:t>
            </a:r>
            <a:r>
              <a:rPr cap="all" sz="6400">
                <a:solidFill>
                  <a:srgbClr val="E96C42"/>
                </a:solidFill>
              </a:rPr>
              <a:t> </a:t>
            </a:r>
            <a:r>
              <a:rPr cap="all" sz="6000">
                <a:solidFill>
                  <a:srgbClr val="AEBF2F"/>
                </a:solidFill>
              </a:rPr>
              <a:t>Platform</a:t>
            </a:r>
            <a:r>
              <a:rPr cap="all" sz="6400">
                <a:solidFill>
                  <a:srgbClr val="4D4D4D"/>
                </a:solidFill>
              </a:rPr>
              <a:t> </a:t>
            </a:r>
            <a:r>
              <a:rPr cap="all" sz="6400">
                <a:solidFill>
                  <a:srgbClr val="3EA7BC"/>
                </a:solidFill>
              </a:rPr>
              <a:t>for a new Era</a:t>
            </a: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wrap="square" lIns="121919" tIns="121919" rIns="121919" bIns="121919" anchor="ctr"/>
          <a:lstStyle>
            <a:lvl1pPr algn="r" defTabSz="914400"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Break for Images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sz="quarter" idx="13"/>
          </p:nvPr>
        </p:nvSpPr>
        <p:spPr>
          <a:xfrm>
            <a:off x="8055249" y="8521700"/>
            <a:ext cx="4308845" cy="10922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10000"/>
              </a:lnSpc>
              <a:spcBef>
                <a:spcPts val="0"/>
              </a:spcBef>
              <a:buSzTx/>
              <a:buNone/>
              <a:defRPr spc="504" sz="7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sp>
        <p:nvSpPr>
          <p:cNvPr id="31" name="Shape 31"/>
          <p:cNvSpPr/>
          <p:nvPr>
            <p:ph type="body" sz="quarter" idx="14"/>
          </p:nvPr>
        </p:nvSpPr>
        <p:spPr>
          <a:xfrm>
            <a:off x="8029849" y="9970264"/>
            <a:ext cx="7952069" cy="114554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34" sz="3400">
                <a:latin typeface="+mn-lt"/>
                <a:ea typeface="+mn-ea"/>
                <a:cs typeface="+mn-cs"/>
                <a:sym typeface="Helvetica"/>
              </a:defRPr>
            </a:pPr>
            <a:r>
              <a:t>MODERN PRESENTATION TEMPLATE</a:t>
            </a:r>
          </a:p>
          <a:p>
            <a: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34" sz="3400">
                <a:latin typeface="+mn-lt"/>
                <a:ea typeface="+mn-ea"/>
                <a:cs typeface="+mn-cs"/>
                <a:sym typeface="Helvetica"/>
              </a:defRPr>
            </a:pPr>
            <a:r>
              <a:t>Something for you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962899" y="9099550"/>
            <a:ext cx="18961101" cy="1270000"/>
            <a:chOff x="0" y="0"/>
            <a:chExt cx="18961100" cy="1270000"/>
          </a:xfrm>
        </p:grpSpPr>
        <p:sp>
          <p:nvSpPr>
            <p:cNvPr id="32" name="Shape 32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12700" dist="1270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33" name="Shape 33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4" name="Shape 34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6" name="Shape 36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7" name="Shape 37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39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2014 Pivotal.  All rights reserved.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22720300" y="139122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Footer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3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-1"/>
              <a:ext cx="24384000" cy="13716001"/>
              <a:chOff x="0" y="0"/>
              <a:chExt cx="24384000" cy="13716000"/>
            </a:xfrm>
          </p:grpSpPr>
          <p:sp>
            <p:nvSpPr>
              <p:cNvPr id="48" name="Shape 48"/>
              <p:cNvSpPr/>
              <p:nvPr/>
            </p:nvSpPr>
            <p:spPr>
              <a:xfrm>
                <a:off x="0" y="0"/>
                <a:ext cx="24384000" cy="19050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" dist="12700" dir="5400000">
                  <a:srgbClr val="000000">
                    <a:alpha val="15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100000"/>
                  </a:lnSpc>
                  <a:defRPr spc="29" sz="3000">
                    <a:solidFill>
                      <a:srgbClr val="F5F5F5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0" y="12954000"/>
                <a:ext cx="24384000" cy="762000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0" dist="12700" dir="16200000">
                  <a:srgbClr val="000000">
                    <a:alpha val="10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100000"/>
                  </a:lnSpc>
                  <a:defRPr spc="29" sz="3000">
                    <a:solidFill>
                      <a:srgbClr val="F2F2F2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51" name="Shape 51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21995950" y="365854"/>
              <a:ext cx="1130301" cy="11303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4" name="Shape 54"/>
          <p:cNvSpPr/>
          <p:nvPr>
            <p:ph type="body" sz="quarter" idx="13"/>
          </p:nvPr>
        </p:nvSpPr>
        <p:spPr>
          <a:xfrm>
            <a:off x="1268759" y="1064354"/>
            <a:ext cx="3299102" cy="4572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90"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Something for you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" name="Shape 56"/>
          <p:cNvSpPr/>
          <p:nvPr>
            <p:ph type="body" sz="quarter" idx="14"/>
          </p:nvPr>
        </p:nvSpPr>
        <p:spPr>
          <a:xfrm>
            <a:off x="1268759" y="226154"/>
            <a:ext cx="3536073" cy="9144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b="1" spc="180" sz="6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57" name="Shape 57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58" name="Shape 58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sp>
        <p:nvSpPr>
          <p:cNvPr id="64" name="Shape 64"/>
          <p:cNvSpPr/>
          <p:nvPr>
            <p:ph type="body" sz="quarter" idx="15"/>
          </p:nvPr>
        </p:nvSpPr>
        <p:spPr>
          <a:xfrm>
            <a:off x="22210367" y="601337"/>
            <a:ext cx="714167" cy="672035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pc="38" sz="3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</a:t>
            </a:r>
          </a:p>
        </p:txBody>
      </p:sp>
      <p:pic>
        <p:nvPicPr>
          <p:cNvPr id="65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5280" y="12854627"/>
            <a:ext cx="2540001" cy="99461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2015 Pivotal. 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Footer NO ICON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8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grpSp>
          <p:nvGrpSpPr>
            <p:cNvPr id="75" name="Group 75"/>
            <p:cNvGrpSpPr/>
            <p:nvPr/>
          </p:nvGrpSpPr>
          <p:grpSpPr>
            <a:xfrm>
              <a:off x="0" y="-1"/>
              <a:ext cx="24384000" cy="13716001"/>
              <a:chOff x="0" y="0"/>
              <a:chExt cx="24384000" cy="13716000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0" y="0"/>
                <a:ext cx="24384000" cy="19050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" dist="12700" dir="5400000">
                  <a:srgbClr val="000000">
                    <a:alpha val="15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100000"/>
                  </a:lnSpc>
                  <a:defRPr spc="29" sz="3000">
                    <a:solidFill>
                      <a:srgbClr val="F5F5F5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0" y="12954000"/>
                <a:ext cx="24384000" cy="762000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0" dist="12700" dir="16200000">
                  <a:srgbClr val="000000">
                    <a:alpha val="10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100000"/>
                  </a:lnSpc>
                  <a:defRPr spc="29" sz="3000">
                    <a:solidFill>
                      <a:srgbClr val="F2F2F2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6" name="Shape 76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21995950" y="365854"/>
              <a:ext cx="1130301" cy="11303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9" name="Shape 79"/>
          <p:cNvSpPr/>
          <p:nvPr>
            <p:ph type="body" sz="quarter" idx="13"/>
          </p:nvPr>
        </p:nvSpPr>
        <p:spPr>
          <a:xfrm>
            <a:off x="1268759" y="1064354"/>
            <a:ext cx="3299102" cy="4572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90"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Something for you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" name="Shape 81"/>
          <p:cNvSpPr/>
          <p:nvPr>
            <p:ph type="body" sz="quarter" idx="14"/>
          </p:nvPr>
        </p:nvSpPr>
        <p:spPr>
          <a:xfrm>
            <a:off x="1268759" y="226154"/>
            <a:ext cx="3536073" cy="9144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b="1" spc="180" sz="6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82" name="Shape 82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89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2014 Pivotal. 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00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sp>
          <p:nvSpPr>
            <p:cNvPr id="97" name="Shape 97"/>
            <p:cNvSpPr/>
            <p:nvPr/>
          </p:nvSpPr>
          <p:spPr>
            <a:xfrm>
              <a:off x="0" y="-1"/>
              <a:ext cx="24384000" cy="1905001"/>
            </a:xfrm>
            <a:prstGeom prst="rect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pc="29" sz="3000">
                  <a:solidFill>
                    <a:srgbClr val="F5F5F5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21995950" y="365854"/>
              <a:ext cx="1130301" cy="11303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01" name="Shape 101"/>
          <p:cNvSpPr/>
          <p:nvPr>
            <p:ph type="body" sz="quarter" idx="13"/>
          </p:nvPr>
        </p:nvSpPr>
        <p:spPr>
          <a:xfrm>
            <a:off x="1268759" y="1064354"/>
            <a:ext cx="3299102" cy="4572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90"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Something for you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268759" y="226154"/>
            <a:ext cx="3536073" cy="9144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b="1" spc="180" sz="6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grpSp>
        <p:nvGrpSpPr>
          <p:cNvPr id="110" name="Group 110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104" name="Shape 104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sp>
        <p:nvSpPr>
          <p:cNvPr id="111" name="Shape 111"/>
          <p:cNvSpPr/>
          <p:nvPr>
            <p:ph type="body" sz="quarter" idx="15"/>
          </p:nvPr>
        </p:nvSpPr>
        <p:spPr>
          <a:xfrm>
            <a:off x="22210367" y="601337"/>
            <a:ext cx="714167" cy="672035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pc="38" sz="3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</a:t>
            </a:r>
          </a:p>
        </p:txBody>
      </p:sp>
      <p:pic>
        <p:nvPicPr>
          <p:cNvPr id="112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2015 Pivotal. 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NO ICON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3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sp>
          <p:nvSpPr>
            <p:cNvPr id="120" name="Shape 120"/>
            <p:cNvSpPr/>
            <p:nvPr/>
          </p:nvSpPr>
          <p:spPr>
            <a:xfrm>
              <a:off x="0" y="-1"/>
              <a:ext cx="24384000" cy="1905001"/>
            </a:xfrm>
            <a:prstGeom prst="rect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pc="29" sz="3000">
                  <a:solidFill>
                    <a:srgbClr val="F5F5F5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21995950" y="365854"/>
              <a:ext cx="1130301" cy="11303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4" name="Shape 124"/>
          <p:cNvSpPr/>
          <p:nvPr>
            <p:ph type="body" sz="quarter" idx="13"/>
          </p:nvPr>
        </p:nvSpPr>
        <p:spPr>
          <a:xfrm>
            <a:off x="1268759" y="1064354"/>
            <a:ext cx="3299102" cy="4572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spc="90"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Something for you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</p:spPr>
        <p:txBody>
          <a:bodyPr wrap="square"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6" name="Shape 126"/>
          <p:cNvSpPr/>
          <p:nvPr>
            <p:ph type="body" sz="quarter" idx="14"/>
          </p:nvPr>
        </p:nvSpPr>
        <p:spPr>
          <a:xfrm>
            <a:off x="1268759" y="226154"/>
            <a:ext cx="3536073" cy="9144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584200">
              <a:lnSpc>
                <a:spcPct val="120000"/>
              </a:lnSpc>
              <a:spcBef>
                <a:spcPts val="0"/>
              </a:spcBef>
              <a:buSzTx/>
              <a:buNone/>
              <a:defRPr b="1" spc="180" sz="6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ARCAMA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127" name="Shape 127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134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2014 Pivotal. 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mpty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180489" y="13226454"/>
            <a:ext cx="4524866" cy="33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/>
            <a:r>
              <a:t> Copyright 2015 Pivotal.  All rights reserved.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xfrm>
            <a:off x="11969105" y="13010554"/>
            <a:ext cx="427931" cy="444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9" name="Shape 159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votal_T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2487" y="12836621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825500">
              <a:lnSpc>
                <a:spcPct val="100000"/>
              </a:lnSpc>
              <a:defRPr spc="0"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hyperlink" Target="http://photos.jdhancock.com/photo/2009-06-23-071424-apple-earth.html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5.jpe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33" Type="http://schemas.openxmlformats.org/officeDocument/2006/relationships/image" Target="../media/image66.png"/><Relationship Id="rId34" Type="http://schemas.openxmlformats.org/officeDocument/2006/relationships/image" Target="../media/image67.png"/><Relationship Id="rId35" Type="http://schemas.openxmlformats.org/officeDocument/2006/relationships/image" Target="../media/image68.png"/><Relationship Id="rId36" Type="http://schemas.openxmlformats.org/officeDocument/2006/relationships/image" Target="../media/image6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.jpe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8.jpe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9.jpe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10.jpeg"/><Relationship Id="rId20" Type="http://schemas.openxmlformats.org/officeDocument/2006/relationships/image" Target="../media/image84.png"/><Relationship Id="rId21" Type="http://schemas.openxmlformats.org/officeDocument/2006/relationships/image" Target="../media/image11.jpe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12.jpe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Relationship Id="rId35" Type="http://schemas.openxmlformats.org/officeDocument/2006/relationships/image" Target="../media/image9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32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tarwars_2013_Emote_Rebel_Alli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4548" y="-72529"/>
            <a:ext cx="13834904" cy="1386105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>
            <p:ph type="title"/>
          </p:nvPr>
        </p:nvSpPr>
        <p:spPr>
          <a:xfrm>
            <a:off x="1778000" y="3606800"/>
            <a:ext cx="20828000" cy="5791151"/>
          </a:xfrm>
          <a:prstGeom prst="rect">
            <a:avLst/>
          </a:prstGeom>
        </p:spPr>
        <p:txBody>
          <a:bodyPr/>
          <a:lstStyle/>
          <a:p>
            <a:pPr defTabSz="685165">
              <a:defRPr sz="9296">
                <a:solidFill>
                  <a:srgbClr val="FFFB00"/>
                </a:solidFill>
                <a:latin typeface="Star Jedi"/>
                <a:ea typeface="Star Jedi"/>
                <a:cs typeface="Star Jedi"/>
                <a:sym typeface="Star Jedi"/>
              </a:defRPr>
            </a:pPr>
            <a:r>
              <a:t>Modern </a:t>
            </a:r>
          </a:p>
          <a:p>
            <a:pPr defTabSz="685165">
              <a:defRPr sz="9296">
                <a:solidFill>
                  <a:srgbClr val="FFFB00"/>
                </a:solidFill>
                <a:latin typeface="Star Jedi"/>
                <a:ea typeface="Star Jedi"/>
                <a:cs typeface="Star Jedi"/>
                <a:sym typeface="Star Jedi"/>
              </a:defRPr>
            </a:pPr>
            <a:r>
              <a:t>Development</a:t>
            </a:r>
          </a:p>
          <a:p>
            <a:pPr defTabSz="685165">
              <a:defRPr sz="9296">
                <a:solidFill>
                  <a:srgbClr val="FFFB00"/>
                </a:solidFill>
                <a:latin typeface="Star Jedi"/>
                <a:ea typeface="Star Jedi"/>
                <a:cs typeface="Star Jedi"/>
                <a:sym typeface="Star Jedi"/>
              </a:defRPr>
            </a:pPr>
            <a:r>
              <a:t>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type="body" idx="13"/>
          </p:nvPr>
        </p:nvSpPr>
        <p:spPr>
          <a:xfrm>
            <a:off x="1268759" y="1064354"/>
            <a:ext cx="3597294" cy="457201"/>
          </a:xfrm>
          <a:prstGeom prst="rect">
            <a:avLst/>
          </a:prstGeom>
        </p:spPr>
        <p:txBody>
          <a:bodyPr/>
          <a:lstStyle/>
          <a:p>
            <a:pPr/>
            <a:r>
              <a:t>What do they think?</a:t>
            </a:r>
          </a:p>
        </p:txBody>
      </p:sp>
      <p:sp>
        <p:nvSpPr>
          <p:cNvPr id="677" name="Shape 6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8" name="Shape 678"/>
          <p:cNvSpPr/>
          <p:nvPr>
            <p:ph type="body" idx="14"/>
          </p:nvPr>
        </p:nvSpPr>
        <p:spPr>
          <a:xfrm>
            <a:off x="1268759" y="226154"/>
            <a:ext cx="6767444" cy="914401"/>
          </a:xfrm>
          <a:prstGeom prst="rect">
            <a:avLst/>
          </a:prstGeom>
        </p:spPr>
        <p:txBody>
          <a:bodyPr/>
          <a:lstStyle/>
          <a:p>
            <a:pPr/>
            <a:r>
              <a:t>Industry Analysts</a:t>
            </a:r>
          </a:p>
        </p:txBody>
      </p:sp>
      <p:grpSp>
        <p:nvGrpSpPr>
          <p:cNvPr id="682" name="Group 682"/>
          <p:cNvGrpSpPr/>
          <p:nvPr/>
        </p:nvGrpSpPr>
        <p:grpSpPr>
          <a:xfrm>
            <a:off x="2782742" y="2227179"/>
            <a:ext cx="8794038" cy="10287961"/>
            <a:chOff x="0" y="0"/>
            <a:chExt cx="8794036" cy="10287960"/>
          </a:xfrm>
        </p:grpSpPr>
        <p:sp>
          <p:nvSpPr>
            <p:cNvPr id="679" name="Shape 679"/>
            <p:cNvSpPr/>
            <p:nvPr/>
          </p:nvSpPr>
          <p:spPr>
            <a:xfrm>
              <a:off x="0" y="0"/>
              <a:ext cx="8794037" cy="10287961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680" name="image1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73634" y="7596013"/>
              <a:ext cx="3860801" cy="1862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1" name="Shape 681"/>
            <p:cNvSpPr/>
            <p:nvPr/>
          </p:nvSpPr>
          <p:spPr>
            <a:xfrm>
              <a:off x="577101" y="611013"/>
              <a:ext cx="7857068" cy="461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</a:defRPr>
              </a:pPr>
              <a:r>
                <a:rPr b="1">
                  <a:solidFill>
                    <a:srgbClr val="1C7B70"/>
                  </a:solidFill>
                </a:rPr>
                <a:t>“IaaS without PaaS capabilities becoming a dying breed.</a:t>
              </a:r>
              <a:endParaRPr b="1">
                <a:solidFill>
                  <a:srgbClr val="1C7B70"/>
                </a:solidFill>
              </a:endParaRPr>
            </a:p>
            <a:p>
              <a: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</a:defRPr>
              </a:pPr>
              <a:endParaRPr b="1"/>
            </a:p>
            <a:p>
              <a: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In 2014…IaaS providers with no PaaS services…and no ecosystem of developers will go the way of the dodo bird.”</a:t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686" name="Group 686"/>
          <p:cNvGrpSpPr/>
          <p:nvPr/>
        </p:nvGrpSpPr>
        <p:grpSpPr>
          <a:xfrm>
            <a:off x="12807219" y="2227179"/>
            <a:ext cx="8794038" cy="10287961"/>
            <a:chOff x="0" y="0"/>
            <a:chExt cx="8794036" cy="10287960"/>
          </a:xfrm>
        </p:grpSpPr>
        <p:sp>
          <p:nvSpPr>
            <p:cNvPr id="683" name="Shape 683"/>
            <p:cNvSpPr/>
            <p:nvPr/>
          </p:nvSpPr>
          <p:spPr>
            <a:xfrm>
              <a:off x="0" y="0"/>
              <a:ext cx="8794037" cy="10287961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684" name="image14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3357" y="7540979"/>
              <a:ext cx="2349500" cy="2349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5" name="Shape 685"/>
            <p:cNvSpPr/>
            <p:nvPr/>
          </p:nvSpPr>
          <p:spPr>
            <a:xfrm>
              <a:off x="331624" y="611013"/>
              <a:ext cx="8102601" cy="633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</a:defRPr>
              </a:pPr>
              <a:r>
                <a:rPr b="1">
                  <a:solidFill>
                    <a:srgbClr val="1C7B70"/>
                  </a:solidFill>
                </a:rPr>
                <a:t>“The single most powerful thing you can do this year is to enable your developers with a fast and flexible PaaS.</a:t>
              </a:r>
              <a:endParaRPr b="1">
                <a:solidFill>
                  <a:srgbClr val="1C7B70"/>
                </a:solidFill>
              </a:endParaRPr>
            </a:p>
            <a:p>
              <a:pPr defTabSz="914400">
                <a:lnSpc>
                  <a:spcPct val="100000"/>
                </a:lnSpc>
                <a:defRPr spc="0" sz="4200">
                  <a:solidFill>
                    <a:srgbClr val="00685D"/>
                  </a:solidFill>
                </a:defRPr>
              </a:pPr>
              <a:r>
                <a:t> </a:t>
              </a:r>
            </a:p>
            <a:p>
              <a: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Cloud Foundry fits the bill nicely, and the ease of deployment is the same whether you're deploying a Node.js prototype or a Java project with scads of external services.”</a:t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706" name="Group 70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687" name="Shape 687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grpSp>
          <p:nvGrpSpPr>
            <p:cNvPr id="692" name="Group 692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688" name="Shape 68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96" name="Group 696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693" name="Shape 69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02" name="Group 702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703" name="Shape 70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725" name="Group 725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711" name="Group 711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707" name="Shape 70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0" name="Shape 71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712" name="Shape 71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21" name="Group 721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716" name="Shape 71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24" name="Group 724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722" name="Shape 72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1"/>
      <p:bldP build="whole" bldLvl="1" animBg="1" rev="0" advAuto="0" spid="68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roup 731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727" name="Shape 72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8" name="Shape 72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9" name="Shape 72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0" name="Shape 73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35" name="Group 735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732" name="Shape 73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3" name="Shape 73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41" name="Group 741"/>
          <p:cNvGrpSpPr/>
          <p:nvPr/>
        </p:nvGrpSpPr>
        <p:grpSpPr>
          <a:xfrm rot="2700000">
            <a:off x="4240933" y="6834041"/>
            <a:ext cx="1908820" cy="1908816"/>
            <a:chOff x="0" y="0"/>
            <a:chExt cx="1908819" cy="1908815"/>
          </a:xfrm>
        </p:grpSpPr>
        <p:sp>
          <p:nvSpPr>
            <p:cNvPr id="736" name="Shape 736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9" name="Shape 739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44" name="Group 744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5"/>
          </a:xfrm>
        </p:grpSpPr>
        <p:sp>
          <p:nvSpPr>
            <p:cNvPr id="742" name="Shape 74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45" name="Shape 745"/>
          <p:cNvSpPr/>
          <p:nvPr/>
        </p:nvSpPr>
        <p:spPr>
          <a:xfrm>
            <a:off x="8055249" y="8521700"/>
            <a:ext cx="7275841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/>
            </a:lvl1pPr>
          </a:lstStyle>
          <a:p>
            <a:pPr/>
            <a:r>
              <a:t>Industry Trends</a:t>
            </a:r>
          </a:p>
        </p:txBody>
      </p:sp>
      <p:sp>
        <p:nvSpPr>
          <p:cNvPr id="746" name="Shape 746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747" name="Shape 747"/>
          <p:cNvSpPr/>
          <p:nvPr/>
        </p:nvSpPr>
        <p:spPr>
          <a:xfrm>
            <a:off x="4130362" y="814758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/>
            </a:lvl1pPr>
          </a:lstStyle>
          <a:p>
            <a:pPr/>
            <a:r>
              <a:t>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00"/>
                            </p:stCondLst>
                            <p:childTnLst>
                              <p:par>
                                <p:cTn id="23" presetClass="entr" nodeType="after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00"/>
                            </p:stCondLst>
                            <p:childTnLst>
                              <p:par>
                                <p:cTn id="28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6" grpId="2"/>
      <p:bldP build="whole" bldLvl="1" animBg="1" rev="0" advAuto="0" spid="744" grpId="4"/>
      <p:bldP build="whole" bldLvl="1" animBg="1" rev="0" advAuto="0" spid="747" grpId="7"/>
      <p:bldP build="whole" bldLvl="1" animBg="1" rev="0" advAuto="0" spid="735" grpId="6"/>
      <p:bldP build="whole" bldLvl="1" animBg="1" rev="0" advAuto="0" spid="745" grpId="1"/>
      <p:bldP build="whole" bldLvl="1" animBg="1" rev="0" advAuto="0" spid="731" grpId="5"/>
      <p:bldP build="whole" bldLvl="1" animBg="1" rev="0" advAuto="0" spid="741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/>
        </p:nvSpPr>
        <p:spPr>
          <a:xfrm>
            <a:off x="14100069" y="10798571"/>
            <a:ext cx="712104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100000"/>
              </a:lnSpc>
              <a:defRPr i="1" spc="0" sz="3400"/>
            </a:lvl1pPr>
          </a:lstStyle>
          <a:p>
            <a:pPr/>
            <a:r>
              <a:t>In short, software is eating the world.</a:t>
            </a:r>
          </a:p>
        </p:txBody>
      </p:sp>
      <p:grpSp>
        <p:nvGrpSpPr>
          <p:cNvPr id="756" name="Group 756"/>
          <p:cNvGrpSpPr/>
          <p:nvPr/>
        </p:nvGrpSpPr>
        <p:grpSpPr>
          <a:xfrm rot="10800000">
            <a:off x="20737772" y="11423411"/>
            <a:ext cx="571501" cy="571502"/>
            <a:chOff x="0" y="0"/>
            <a:chExt cx="571500" cy="571500"/>
          </a:xfrm>
        </p:grpSpPr>
        <p:sp>
          <p:nvSpPr>
            <p:cNvPr id="752" name="Shape 752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B6B9B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9" name="Group 759"/>
          <p:cNvGrpSpPr/>
          <p:nvPr/>
        </p:nvGrpSpPr>
        <p:grpSpPr>
          <a:xfrm>
            <a:off x="14242925" y="10030221"/>
            <a:ext cx="571501" cy="571501"/>
            <a:chOff x="0" y="0"/>
            <a:chExt cx="571500" cy="571500"/>
          </a:xfrm>
        </p:grpSpPr>
        <p:sp>
          <p:nvSpPr>
            <p:cNvPr id="757" name="Shape 757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B6B9B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62" name="Group 762"/>
          <p:cNvGrpSpPr/>
          <p:nvPr/>
        </p:nvGrpSpPr>
        <p:grpSpPr>
          <a:xfrm>
            <a:off x="12191999" y="5742806"/>
            <a:ext cx="10924481" cy="2336081"/>
            <a:chOff x="0" y="0"/>
            <a:chExt cx="10924479" cy="2336080"/>
          </a:xfrm>
        </p:grpSpPr>
        <p:sp>
          <p:nvSpPr>
            <p:cNvPr id="760" name="Shape 760"/>
            <p:cNvSpPr/>
            <p:nvPr/>
          </p:nvSpPr>
          <p:spPr>
            <a:xfrm>
              <a:off x="2479" y="276993"/>
              <a:ext cx="10922001" cy="2059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120000"/>
                </a:lnSpc>
              </a:lvl1pPr>
            </a:lstStyle>
            <a:p>
              <a:pPr/>
              <a:r>
                <a:t>Coauthor of Mosaic, cofounder of Netscape and technology visionary.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0" y="0"/>
              <a:ext cx="10916047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</p:grpSp>
      <p:sp>
        <p:nvSpPr>
          <p:cNvPr id="763" name="Shape 763"/>
          <p:cNvSpPr/>
          <p:nvPr/>
        </p:nvSpPr>
        <p:spPr>
          <a:xfrm>
            <a:off x="12192000" y="4885928"/>
            <a:ext cx="339897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36" sz="3400"/>
            </a:lvl1pPr>
          </a:lstStyle>
          <a:p>
            <a:pPr/>
            <a:r>
              <a:t>Marc Andreesen</a:t>
            </a:r>
          </a:p>
        </p:txBody>
      </p:sp>
      <p:sp>
        <p:nvSpPr>
          <p:cNvPr id="764" name="Shape 7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5" name="Shape 765"/>
          <p:cNvSpPr/>
          <p:nvPr>
            <p:ph type="body" idx="14"/>
          </p:nvPr>
        </p:nvSpPr>
        <p:spPr>
          <a:xfrm>
            <a:off x="1268759" y="480154"/>
            <a:ext cx="20155427" cy="929656"/>
          </a:xfrm>
          <a:prstGeom prst="rect">
            <a:avLst/>
          </a:prstGeom>
        </p:spPr>
        <p:txBody>
          <a:bodyPr/>
          <a:lstStyle/>
          <a:p>
            <a:pPr/>
            <a:r>
              <a:t></a:t>
            </a:r>
            <a:r>
              <a:t> Wall Street Journal - Software is Eating the World</a:t>
            </a:r>
          </a:p>
        </p:txBody>
      </p:sp>
      <p:sp>
        <p:nvSpPr>
          <p:cNvPr id="766" name="Shape 766"/>
          <p:cNvSpPr/>
          <p:nvPr/>
        </p:nvSpPr>
        <p:spPr>
          <a:xfrm>
            <a:off x="1268759" y="2924095"/>
            <a:ext cx="8903531" cy="8903530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lnSpc>
                <a:spcPct val="100000"/>
              </a:lnSpc>
              <a:defRPr spc="29" sz="3000">
                <a:solidFill>
                  <a:srgbClr val="F2F2F2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69" name="Group 769"/>
          <p:cNvGrpSpPr/>
          <p:nvPr/>
        </p:nvGrpSpPr>
        <p:grpSpPr>
          <a:xfrm>
            <a:off x="1302329" y="2953226"/>
            <a:ext cx="8825416" cy="8825416"/>
            <a:chOff x="1449" y="0"/>
            <a:chExt cx="8825415" cy="8825414"/>
          </a:xfrm>
        </p:grpSpPr>
        <p:sp>
          <p:nvSpPr>
            <p:cNvPr id="767" name="Shape 767"/>
            <p:cNvSpPr/>
            <p:nvPr/>
          </p:nvSpPr>
          <p:spPr>
            <a:xfrm>
              <a:off x="1449" y="0"/>
              <a:ext cx="8825416" cy="8825415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pc="29" sz="30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768" name="pasted-image-filtered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691" t="11606" r="24457" b="11027"/>
            <a:stretch>
              <a:fillRect/>
            </a:stretch>
          </p:blipFill>
          <p:spPr>
            <a:xfrm>
              <a:off x="963875" y="1027406"/>
              <a:ext cx="6454462" cy="682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585" fill="norm" stroke="1" extrusionOk="0">
                  <a:moveTo>
                    <a:pt x="11269" y="0"/>
                  </a:moveTo>
                  <a:cubicBezTo>
                    <a:pt x="9218" y="-10"/>
                    <a:pt x="7148" y="535"/>
                    <a:pt x="5217" y="1626"/>
                  </a:cubicBezTo>
                  <a:cubicBezTo>
                    <a:pt x="3052" y="2850"/>
                    <a:pt x="1342" y="4958"/>
                    <a:pt x="543" y="7385"/>
                  </a:cubicBezTo>
                  <a:cubicBezTo>
                    <a:pt x="-643" y="10989"/>
                    <a:pt x="140" y="14872"/>
                    <a:pt x="2641" y="17791"/>
                  </a:cubicBezTo>
                  <a:cubicBezTo>
                    <a:pt x="4408" y="19853"/>
                    <a:pt x="6908" y="21156"/>
                    <a:pt x="9900" y="21568"/>
                  </a:cubicBezTo>
                  <a:cubicBezTo>
                    <a:pt x="10036" y="21587"/>
                    <a:pt x="10703" y="21590"/>
                    <a:pt x="11380" y="21576"/>
                  </a:cubicBezTo>
                  <a:cubicBezTo>
                    <a:pt x="12676" y="21549"/>
                    <a:pt x="13435" y="21431"/>
                    <a:pt x="14582" y="21078"/>
                  </a:cubicBezTo>
                  <a:cubicBezTo>
                    <a:pt x="15739" y="20722"/>
                    <a:pt x="17549" y="19770"/>
                    <a:pt x="17468" y="19562"/>
                  </a:cubicBezTo>
                  <a:cubicBezTo>
                    <a:pt x="17440" y="19491"/>
                    <a:pt x="17521" y="19410"/>
                    <a:pt x="17689" y="19341"/>
                  </a:cubicBezTo>
                  <a:cubicBezTo>
                    <a:pt x="18762" y="18902"/>
                    <a:pt x="19788" y="16607"/>
                    <a:pt x="19317" y="15699"/>
                  </a:cubicBezTo>
                  <a:cubicBezTo>
                    <a:pt x="19278" y="15624"/>
                    <a:pt x="19163" y="15291"/>
                    <a:pt x="19062" y="14960"/>
                  </a:cubicBezTo>
                  <a:cubicBezTo>
                    <a:pt x="18906" y="14452"/>
                    <a:pt x="18868" y="14070"/>
                    <a:pt x="18813" y="12484"/>
                  </a:cubicBezTo>
                  <a:cubicBezTo>
                    <a:pt x="18773" y="11364"/>
                    <a:pt x="18776" y="10531"/>
                    <a:pt x="18822" y="10415"/>
                  </a:cubicBezTo>
                  <a:cubicBezTo>
                    <a:pt x="18863" y="10308"/>
                    <a:pt x="18897" y="10101"/>
                    <a:pt x="18897" y="9956"/>
                  </a:cubicBezTo>
                  <a:cubicBezTo>
                    <a:pt x="18897" y="9810"/>
                    <a:pt x="19009" y="9429"/>
                    <a:pt x="19144" y="9109"/>
                  </a:cubicBezTo>
                  <a:cubicBezTo>
                    <a:pt x="19280" y="8788"/>
                    <a:pt x="19391" y="8465"/>
                    <a:pt x="19391" y="8391"/>
                  </a:cubicBezTo>
                  <a:cubicBezTo>
                    <a:pt x="19391" y="8317"/>
                    <a:pt x="19487" y="8134"/>
                    <a:pt x="19605" y="7982"/>
                  </a:cubicBezTo>
                  <a:cubicBezTo>
                    <a:pt x="19722" y="7830"/>
                    <a:pt x="19891" y="7561"/>
                    <a:pt x="19979" y="7385"/>
                  </a:cubicBezTo>
                  <a:cubicBezTo>
                    <a:pt x="20335" y="6670"/>
                    <a:pt x="20453" y="6494"/>
                    <a:pt x="20702" y="6316"/>
                  </a:cubicBezTo>
                  <a:cubicBezTo>
                    <a:pt x="20951" y="6137"/>
                    <a:pt x="20957" y="6121"/>
                    <a:pt x="20834" y="5938"/>
                  </a:cubicBezTo>
                  <a:cubicBezTo>
                    <a:pt x="20763" y="5833"/>
                    <a:pt x="20705" y="5674"/>
                    <a:pt x="20705" y="5586"/>
                  </a:cubicBezTo>
                  <a:cubicBezTo>
                    <a:pt x="20705" y="5303"/>
                    <a:pt x="19837" y="3957"/>
                    <a:pt x="19596" y="3867"/>
                  </a:cubicBezTo>
                  <a:cubicBezTo>
                    <a:pt x="19521" y="3839"/>
                    <a:pt x="19488" y="3778"/>
                    <a:pt x="19521" y="3725"/>
                  </a:cubicBezTo>
                  <a:cubicBezTo>
                    <a:pt x="19555" y="3671"/>
                    <a:pt x="19544" y="3654"/>
                    <a:pt x="19495" y="3684"/>
                  </a:cubicBezTo>
                  <a:cubicBezTo>
                    <a:pt x="19449" y="3712"/>
                    <a:pt x="19315" y="3600"/>
                    <a:pt x="19197" y="3435"/>
                  </a:cubicBezTo>
                  <a:cubicBezTo>
                    <a:pt x="18964" y="3109"/>
                    <a:pt x="18099" y="2330"/>
                    <a:pt x="17705" y="2093"/>
                  </a:cubicBezTo>
                  <a:cubicBezTo>
                    <a:pt x="17570" y="2011"/>
                    <a:pt x="17423" y="1905"/>
                    <a:pt x="17378" y="1856"/>
                  </a:cubicBezTo>
                  <a:cubicBezTo>
                    <a:pt x="17249" y="1716"/>
                    <a:pt x="16527" y="1305"/>
                    <a:pt x="15940" y="1036"/>
                  </a:cubicBezTo>
                  <a:cubicBezTo>
                    <a:pt x="14446" y="353"/>
                    <a:pt x="12863" y="8"/>
                    <a:pt x="11269" y="0"/>
                  </a:cubicBezTo>
                  <a:close/>
                </a:path>
              </a:pathLst>
            </a:custGeom>
            <a:ln w="25400" cap="flat">
              <a:noFill/>
              <a:miter lim="400000"/>
            </a:ln>
            <a:effectLst/>
          </p:spPr>
        </p:pic>
      </p:grpSp>
      <p:grpSp>
        <p:nvGrpSpPr>
          <p:cNvPr id="772" name="Group 772"/>
          <p:cNvGrpSpPr/>
          <p:nvPr/>
        </p:nvGrpSpPr>
        <p:grpSpPr>
          <a:xfrm rot="10800000">
            <a:off x="5720524" y="7361020"/>
            <a:ext cx="4451766" cy="4451766"/>
            <a:chOff x="0" y="0"/>
            <a:chExt cx="4451764" cy="4451764"/>
          </a:xfrm>
        </p:grpSpPr>
        <p:sp>
          <p:nvSpPr>
            <p:cNvPr id="770" name="Shape 770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76" name="Group 776"/>
          <p:cNvGrpSpPr/>
          <p:nvPr/>
        </p:nvGrpSpPr>
        <p:grpSpPr>
          <a:xfrm rot="16200000">
            <a:off x="1268759" y="7361020"/>
            <a:ext cx="4451766" cy="4451766"/>
            <a:chOff x="0" y="0"/>
            <a:chExt cx="4451764" cy="4451764"/>
          </a:xfrm>
        </p:grpSpPr>
        <p:sp>
          <p:nvSpPr>
            <p:cNvPr id="773" name="Shape 773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Shape 775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81" name="Group 781"/>
          <p:cNvGrpSpPr/>
          <p:nvPr/>
        </p:nvGrpSpPr>
        <p:grpSpPr>
          <a:xfrm>
            <a:off x="1268759" y="2924095"/>
            <a:ext cx="4451766" cy="4451766"/>
            <a:chOff x="0" y="0"/>
            <a:chExt cx="4451764" cy="4451764"/>
          </a:xfrm>
        </p:grpSpPr>
        <p:sp>
          <p:nvSpPr>
            <p:cNvPr id="777" name="Shape 777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8" name="Shape 778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9" name="Shape 779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0" name="Shape 780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87" name="Group 787"/>
          <p:cNvGrpSpPr/>
          <p:nvPr/>
        </p:nvGrpSpPr>
        <p:grpSpPr>
          <a:xfrm rot="5400000">
            <a:off x="5720524" y="2924095"/>
            <a:ext cx="4451766" cy="4451766"/>
            <a:chOff x="0" y="0"/>
            <a:chExt cx="4451764" cy="4451764"/>
          </a:xfrm>
        </p:grpSpPr>
        <p:sp>
          <p:nvSpPr>
            <p:cNvPr id="782" name="Shape 782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3" name="Shape 783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4" name="Shape 784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2" name="Group 792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788" name="Shape 78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6" name="Group 796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793" name="Shape 79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02" name="Group 802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797" name="Shape 79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05" name="Group 805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803" name="Shape 80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24" name="Group 824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810" name="Group 810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806" name="Shape 80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14" name="Group 814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811" name="Shape 81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20" name="Group 820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815" name="Shape 81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23" name="Group 823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821" name="Shape 82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43" name="Group 843"/>
          <p:cNvGrpSpPr/>
          <p:nvPr/>
        </p:nvGrpSpPr>
        <p:grpSpPr>
          <a:xfrm>
            <a:off x="1268759" y="2924095"/>
            <a:ext cx="8903531" cy="8888691"/>
            <a:chOff x="0" y="0"/>
            <a:chExt cx="8903529" cy="8888690"/>
          </a:xfrm>
        </p:grpSpPr>
        <p:grpSp>
          <p:nvGrpSpPr>
            <p:cNvPr id="827" name="Group 827"/>
            <p:cNvGrpSpPr/>
            <p:nvPr/>
          </p:nvGrpSpPr>
          <p:grpSpPr>
            <a:xfrm rot="10800000">
              <a:off x="4451764" y="4436924"/>
              <a:ext cx="4451766" cy="4451766"/>
              <a:chOff x="0" y="0"/>
              <a:chExt cx="4451764" cy="4451764"/>
            </a:xfrm>
          </p:grpSpPr>
          <p:sp>
            <p:nvSpPr>
              <p:cNvPr id="825" name="Shape 825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31" name="Group 831"/>
            <p:cNvGrpSpPr/>
            <p:nvPr/>
          </p:nvGrpSpPr>
          <p:grpSpPr>
            <a:xfrm rot="16200000">
              <a:off x="0" y="4436924"/>
              <a:ext cx="4451765" cy="4451766"/>
              <a:chOff x="0" y="0"/>
              <a:chExt cx="4451764" cy="4451764"/>
            </a:xfrm>
          </p:grpSpPr>
          <p:sp>
            <p:nvSpPr>
              <p:cNvPr id="828" name="Shape 828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36" name="Group 836"/>
            <p:cNvGrpSpPr/>
            <p:nvPr/>
          </p:nvGrpSpPr>
          <p:grpSpPr>
            <a:xfrm>
              <a:off x="-1" y="0"/>
              <a:ext cx="4451766" cy="4451765"/>
              <a:chOff x="0" y="0"/>
              <a:chExt cx="4451764" cy="4451764"/>
            </a:xfrm>
          </p:grpSpPr>
          <p:sp>
            <p:nvSpPr>
              <p:cNvPr id="832" name="Shape 832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42" name="Group 842"/>
            <p:cNvGrpSpPr/>
            <p:nvPr/>
          </p:nvGrpSpPr>
          <p:grpSpPr>
            <a:xfrm rot="5400000">
              <a:off x="4451764" y="-1"/>
              <a:ext cx="4451766" cy="4451766"/>
              <a:chOff x="0" y="0"/>
              <a:chExt cx="4451764" cy="4451764"/>
            </a:xfrm>
          </p:grpSpPr>
          <p:sp>
            <p:nvSpPr>
              <p:cNvPr id="837" name="Shape 837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844" name="Shape 844"/>
          <p:cNvSpPr/>
          <p:nvPr/>
        </p:nvSpPr>
        <p:spPr>
          <a:xfrm>
            <a:off x="1420706" y="11135121"/>
            <a:ext cx="35082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/>
            <a:r>
              <a:t>Photo by </a:t>
            </a:r>
            <a:r>
              <a:rPr u="sng">
                <a:hlinkClick r:id="rId3" invalidUrl="" action="" tgtFrame="" tooltip="" history="1" highlightClick="0" endSnd="0"/>
              </a:rPr>
              <a:t>JD Hancock</a:t>
            </a:r>
          </a:p>
        </p:txBody>
      </p:sp>
      <p:sp>
        <p:nvSpPr>
          <p:cNvPr id="845" name="Shape 845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7" grpId="2"/>
      <p:bldP build="whole" bldLvl="1" animBg="1" rev="0" advAuto="0" spid="781" grpId="1"/>
      <p:bldP build="whole" bldLvl="1" animBg="1" rev="0" advAuto="0" spid="776" grpId="3"/>
      <p:bldP build="whole" bldLvl="1" animBg="1" rev="0" advAuto="0" spid="772" grpId="4"/>
      <p:bldP build="whole" bldLvl="1" animBg="1" rev="0" advAuto="0" spid="843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8" name="Shape 848"/>
          <p:cNvSpPr/>
          <p:nvPr>
            <p:ph type="body" idx="14"/>
          </p:nvPr>
        </p:nvSpPr>
        <p:spPr>
          <a:xfrm>
            <a:off x="1268759" y="476250"/>
            <a:ext cx="12364558" cy="914400"/>
          </a:xfrm>
          <a:prstGeom prst="rect">
            <a:avLst/>
          </a:prstGeom>
        </p:spPr>
        <p:txBody>
          <a:bodyPr/>
          <a:lstStyle/>
          <a:p>
            <a:pPr/>
            <a:r>
              <a:t>Software is Changing Industries</a:t>
            </a:r>
          </a:p>
        </p:txBody>
      </p:sp>
      <p:sp>
        <p:nvSpPr>
          <p:cNvPr id="849" name="Shape 849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868" name="Group 86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854" name="Group 854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850" name="Shape 85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2" name="Shape 85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3" name="Shape 85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58" name="Group 858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855" name="Shape 85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6" name="Shape 85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64" name="Group 864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859" name="Shape 85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1" name="Shape 86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67" name="Group 867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865" name="Shape 86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73" name="Group 873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869" name="Shape 86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77" name="Group 877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874" name="Shape 87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83" name="Group 883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878" name="Shape 87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9" name="Shape 87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0" name="Shape 88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1" name="Shape 88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2" name="Shape 88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86" name="Group 886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884" name="Shape 88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5" name="Shape 88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98" name="Group 898"/>
          <p:cNvGrpSpPr/>
          <p:nvPr/>
        </p:nvGrpSpPr>
        <p:grpSpPr>
          <a:xfrm>
            <a:off x="461434" y="3674533"/>
            <a:ext cx="22364699" cy="7910408"/>
            <a:chOff x="0" y="0"/>
            <a:chExt cx="22364698" cy="7910407"/>
          </a:xfrm>
        </p:grpSpPr>
        <p:pic>
          <p:nvPicPr>
            <p:cNvPr id="887" name="image1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93" t="22196" r="4703" b="24057"/>
            <a:stretch>
              <a:fillRect/>
            </a:stretch>
          </p:blipFill>
          <p:spPr>
            <a:xfrm>
              <a:off x="1918174" y="349005"/>
              <a:ext cx="3918883" cy="99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37" fill="norm" stroke="1" extrusionOk="0">
                  <a:moveTo>
                    <a:pt x="4925" y="9"/>
                  </a:moveTo>
                  <a:cubicBezTo>
                    <a:pt x="4536" y="-35"/>
                    <a:pt x="4378" y="81"/>
                    <a:pt x="4343" y="445"/>
                  </a:cubicBezTo>
                  <a:cubicBezTo>
                    <a:pt x="4303" y="854"/>
                    <a:pt x="3967" y="950"/>
                    <a:pt x="2506" y="950"/>
                  </a:cubicBezTo>
                  <a:cubicBezTo>
                    <a:pt x="1335" y="950"/>
                    <a:pt x="699" y="820"/>
                    <a:pt x="660" y="574"/>
                  </a:cubicBezTo>
                  <a:cubicBezTo>
                    <a:pt x="628" y="367"/>
                    <a:pt x="546" y="284"/>
                    <a:pt x="479" y="385"/>
                  </a:cubicBezTo>
                  <a:cubicBezTo>
                    <a:pt x="411" y="487"/>
                    <a:pt x="332" y="408"/>
                    <a:pt x="301" y="214"/>
                  </a:cubicBezTo>
                  <a:cubicBezTo>
                    <a:pt x="265" y="-15"/>
                    <a:pt x="202" y="5"/>
                    <a:pt x="120" y="274"/>
                  </a:cubicBezTo>
                  <a:cubicBezTo>
                    <a:pt x="11" y="629"/>
                    <a:pt x="14" y="757"/>
                    <a:pt x="148" y="1147"/>
                  </a:cubicBezTo>
                  <a:cubicBezTo>
                    <a:pt x="296" y="1575"/>
                    <a:pt x="296" y="1613"/>
                    <a:pt x="153" y="1832"/>
                  </a:cubicBezTo>
                  <a:cubicBezTo>
                    <a:pt x="13" y="2044"/>
                    <a:pt x="0" y="2930"/>
                    <a:pt x="0" y="11672"/>
                  </a:cubicBezTo>
                  <a:cubicBezTo>
                    <a:pt x="-1" y="18911"/>
                    <a:pt x="27" y="21323"/>
                    <a:pt x="109" y="21454"/>
                  </a:cubicBezTo>
                  <a:cubicBezTo>
                    <a:pt x="169" y="21549"/>
                    <a:pt x="269" y="21565"/>
                    <a:pt x="332" y="21488"/>
                  </a:cubicBezTo>
                  <a:cubicBezTo>
                    <a:pt x="395" y="21411"/>
                    <a:pt x="1552" y="21340"/>
                    <a:pt x="2904" y="21325"/>
                  </a:cubicBezTo>
                  <a:lnTo>
                    <a:pt x="5362" y="21300"/>
                  </a:lnTo>
                  <a:lnTo>
                    <a:pt x="5362" y="20504"/>
                  </a:lnTo>
                  <a:cubicBezTo>
                    <a:pt x="5362" y="20069"/>
                    <a:pt x="5320" y="19554"/>
                    <a:pt x="5270" y="19357"/>
                  </a:cubicBezTo>
                  <a:cubicBezTo>
                    <a:pt x="5147" y="18874"/>
                    <a:pt x="5192" y="3213"/>
                    <a:pt x="5316" y="3295"/>
                  </a:cubicBezTo>
                  <a:cubicBezTo>
                    <a:pt x="5365" y="3327"/>
                    <a:pt x="5418" y="2614"/>
                    <a:pt x="5432" y="1712"/>
                  </a:cubicBezTo>
                  <a:lnTo>
                    <a:pt x="5456" y="69"/>
                  </a:lnTo>
                  <a:lnTo>
                    <a:pt x="4925" y="9"/>
                  </a:lnTo>
                  <a:close/>
                  <a:moveTo>
                    <a:pt x="7691" y="4493"/>
                  </a:moveTo>
                  <a:lnTo>
                    <a:pt x="6722" y="4527"/>
                  </a:lnTo>
                  <a:lnTo>
                    <a:pt x="6720" y="8558"/>
                  </a:lnTo>
                  <a:cubicBezTo>
                    <a:pt x="6718" y="12597"/>
                    <a:pt x="6639" y="13756"/>
                    <a:pt x="6392" y="13384"/>
                  </a:cubicBezTo>
                  <a:cubicBezTo>
                    <a:pt x="6143" y="13009"/>
                    <a:pt x="6175" y="13952"/>
                    <a:pt x="6436" y="14710"/>
                  </a:cubicBezTo>
                  <a:cubicBezTo>
                    <a:pt x="6595" y="15172"/>
                    <a:pt x="6689" y="15708"/>
                    <a:pt x="6661" y="15994"/>
                  </a:cubicBezTo>
                  <a:cubicBezTo>
                    <a:pt x="6635" y="16264"/>
                    <a:pt x="6658" y="17087"/>
                    <a:pt x="6714" y="17817"/>
                  </a:cubicBezTo>
                  <a:lnTo>
                    <a:pt x="6814" y="19143"/>
                  </a:lnTo>
                  <a:lnTo>
                    <a:pt x="7407" y="19032"/>
                  </a:lnTo>
                  <a:cubicBezTo>
                    <a:pt x="8193" y="18887"/>
                    <a:pt x="8225" y="18853"/>
                    <a:pt x="8225" y="18168"/>
                  </a:cubicBezTo>
                  <a:cubicBezTo>
                    <a:pt x="8225" y="17377"/>
                    <a:pt x="8545" y="16239"/>
                    <a:pt x="8625" y="16747"/>
                  </a:cubicBezTo>
                  <a:cubicBezTo>
                    <a:pt x="8658" y="16956"/>
                    <a:pt x="8833" y="17058"/>
                    <a:pt x="9014" y="16978"/>
                  </a:cubicBezTo>
                  <a:cubicBezTo>
                    <a:pt x="9392" y="16811"/>
                    <a:pt x="9581" y="17254"/>
                    <a:pt x="9500" y="18108"/>
                  </a:cubicBezTo>
                  <a:cubicBezTo>
                    <a:pt x="9450" y="18627"/>
                    <a:pt x="9461" y="18640"/>
                    <a:pt x="9598" y="18202"/>
                  </a:cubicBezTo>
                  <a:cubicBezTo>
                    <a:pt x="9735" y="17763"/>
                    <a:pt x="9760" y="17784"/>
                    <a:pt x="9802" y="18407"/>
                  </a:cubicBezTo>
                  <a:cubicBezTo>
                    <a:pt x="9841" y="19004"/>
                    <a:pt x="9916" y="19109"/>
                    <a:pt x="10289" y="19057"/>
                  </a:cubicBezTo>
                  <a:cubicBezTo>
                    <a:pt x="10531" y="19024"/>
                    <a:pt x="10757" y="18888"/>
                    <a:pt x="10790" y="18758"/>
                  </a:cubicBezTo>
                  <a:cubicBezTo>
                    <a:pt x="10893" y="18354"/>
                    <a:pt x="11177" y="19644"/>
                    <a:pt x="11177" y="20512"/>
                  </a:cubicBezTo>
                  <a:cubicBezTo>
                    <a:pt x="11177" y="21267"/>
                    <a:pt x="11214" y="21334"/>
                    <a:pt x="11623" y="21334"/>
                  </a:cubicBezTo>
                  <a:cubicBezTo>
                    <a:pt x="11915" y="21334"/>
                    <a:pt x="12075" y="21184"/>
                    <a:pt x="12082" y="20897"/>
                  </a:cubicBezTo>
                  <a:cubicBezTo>
                    <a:pt x="12089" y="20656"/>
                    <a:pt x="12101" y="19668"/>
                    <a:pt x="12107" y="18707"/>
                  </a:cubicBezTo>
                  <a:cubicBezTo>
                    <a:pt x="12117" y="16972"/>
                    <a:pt x="12119" y="16956"/>
                    <a:pt x="12406" y="16987"/>
                  </a:cubicBezTo>
                  <a:cubicBezTo>
                    <a:pt x="12762" y="17025"/>
                    <a:pt x="13007" y="17730"/>
                    <a:pt x="12879" y="18339"/>
                  </a:cubicBezTo>
                  <a:cubicBezTo>
                    <a:pt x="12757" y="18915"/>
                    <a:pt x="12874" y="19320"/>
                    <a:pt x="13023" y="18835"/>
                  </a:cubicBezTo>
                  <a:cubicBezTo>
                    <a:pt x="13091" y="18613"/>
                    <a:pt x="13211" y="18558"/>
                    <a:pt x="13301" y="18715"/>
                  </a:cubicBezTo>
                  <a:cubicBezTo>
                    <a:pt x="13641" y="19309"/>
                    <a:pt x="13943" y="19232"/>
                    <a:pt x="14040" y="18518"/>
                  </a:cubicBezTo>
                  <a:cubicBezTo>
                    <a:pt x="14092" y="18134"/>
                    <a:pt x="14197" y="17817"/>
                    <a:pt x="14272" y="17817"/>
                  </a:cubicBezTo>
                  <a:cubicBezTo>
                    <a:pt x="14389" y="17817"/>
                    <a:pt x="14404" y="17048"/>
                    <a:pt x="14381" y="12314"/>
                  </a:cubicBezTo>
                  <a:cubicBezTo>
                    <a:pt x="14354" y="6835"/>
                    <a:pt x="14351" y="6818"/>
                    <a:pt x="14140" y="6692"/>
                  </a:cubicBezTo>
                  <a:cubicBezTo>
                    <a:pt x="13950" y="6579"/>
                    <a:pt x="13934" y="6677"/>
                    <a:pt x="13970" y="7642"/>
                  </a:cubicBezTo>
                  <a:cubicBezTo>
                    <a:pt x="13992" y="8233"/>
                    <a:pt x="13976" y="8792"/>
                    <a:pt x="13935" y="8891"/>
                  </a:cubicBezTo>
                  <a:cubicBezTo>
                    <a:pt x="13894" y="8991"/>
                    <a:pt x="13860" y="10401"/>
                    <a:pt x="13860" y="12023"/>
                  </a:cubicBezTo>
                  <a:cubicBezTo>
                    <a:pt x="13860" y="14450"/>
                    <a:pt x="13834" y="15030"/>
                    <a:pt x="13707" y="15309"/>
                  </a:cubicBezTo>
                  <a:cubicBezTo>
                    <a:pt x="13489" y="15790"/>
                    <a:pt x="13235" y="15161"/>
                    <a:pt x="13235" y="14137"/>
                  </a:cubicBezTo>
                  <a:cubicBezTo>
                    <a:pt x="13235" y="13531"/>
                    <a:pt x="13179" y="13268"/>
                    <a:pt x="13034" y="13187"/>
                  </a:cubicBezTo>
                  <a:cubicBezTo>
                    <a:pt x="12860" y="13090"/>
                    <a:pt x="12828" y="12832"/>
                    <a:pt x="12806" y="11313"/>
                  </a:cubicBezTo>
                  <a:cubicBezTo>
                    <a:pt x="12793" y="10346"/>
                    <a:pt x="12758" y="9318"/>
                    <a:pt x="12728" y="9028"/>
                  </a:cubicBezTo>
                  <a:cubicBezTo>
                    <a:pt x="12697" y="8738"/>
                    <a:pt x="12662" y="8108"/>
                    <a:pt x="12651" y="7625"/>
                  </a:cubicBezTo>
                  <a:cubicBezTo>
                    <a:pt x="12625" y="6479"/>
                    <a:pt x="12626" y="6483"/>
                    <a:pt x="12498" y="6795"/>
                  </a:cubicBezTo>
                  <a:cubicBezTo>
                    <a:pt x="12338" y="7183"/>
                    <a:pt x="12073" y="7214"/>
                    <a:pt x="12015" y="6846"/>
                  </a:cubicBezTo>
                  <a:cubicBezTo>
                    <a:pt x="11987" y="6672"/>
                    <a:pt x="11890" y="6794"/>
                    <a:pt x="11798" y="7120"/>
                  </a:cubicBezTo>
                  <a:cubicBezTo>
                    <a:pt x="11687" y="7516"/>
                    <a:pt x="11577" y="7619"/>
                    <a:pt x="11470" y="7428"/>
                  </a:cubicBezTo>
                  <a:cubicBezTo>
                    <a:pt x="11382" y="7271"/>
                    <a:pt x="11270" y="7115"/>
                    <a:pt x="11221" y="7086"/>
                  </a:cubicBezTo>
                  <a:cubicBezTo>
                    <a:pt x="11172" y="7056"/>
                    <a:pt x="11066" y="6917"/>
                    <a:pt x="10985" y="6778"/>
                  </a:cubicBezTo>
                  <a:cubicBezTo>
                    <a:pt x="10788" y="6439"/>
                    <a:pt x="10527" y="6643"/>
                    <a:pt x="10412" y="7223"/>
                  </a:cubicBezTo>
                  <a:cubicBezTo>
                    <a:pt x="10334" y="7613"/>
                    <a:pt x="10298" y="7599"/>
                    <a:pt x="10204" y="7154"/>
                  </a:cubicBezTo>
                  <a:cubicBezTo>
                    <a:pt x="10105" y="6684"/>
                    <a:pt x="10061" y="6748"/>
                    <a:pt x="9847" y="7685"/>
                  </a:cubicBezTo>
                  <a:cubicBezTo>
                    <a:pt x="9651" y="8549"/>
                    <a:pt x="9526" y="8765"/>
                    <a:pt x="9207" y="8806"/>
                  </a:cubicBezTo>
                  <a:lnTo>
                    <a:pt x="8811" y="8857"/>
                  </a:lnTo>
                  <a:lnTo>
                    <a:pt x="8806" y="7103"/>
                  </a:lnTo>
                  <a:cubicBezTo>
                    <a:pt x="8804" y="6136"/>
                    <a:pt x="8769" y="5141"/>
                    <a:pt x="8730" y="4895"/>
                  </a:cubicBezTo>
                  <a:cubicBezTo>
                    <a:pt x="8679" y="4573"/>
                    <a:pt x="8388" y="4463"/>
                    <a:pt x="7691" y="4493"/>
                  </a:cubicBezTo>
                  <a:close/>
                  <a:moveTo>
                    <a:pt x="16179" y="6607"/>
                  </a:moveTo>
                  <a:cubicBezTo>
                    <a:pt x="16134" y="6686"/>
                    <a:pt x="16095" y="6928"/>
                    <a:pt x="16069" y="7317"/>
                  </a:cubicBezTo>
                  <a:cubicBezTo>
                    <a:pt x="16034" y="7847"/>
                    <a:pt x="15974" y="8001"/>
                    <a:pt x="15866" y="7839"/>
                  </a:cubicBezTo>
                  <a:cubicBezTo>
                    <a:pt x="15767" y="7690"/>
                    <a:pt x="15670" y="7863"/>
                    <a:pt x="15586" y="8335"/>
                  </a:cubicBezTo>
                  <a:cubicBezTo>
                    <a:pt x="15502" y="8804"/>
                    <a:pt x="15399" y="8989"/>
                    <a:pt x="15293" y="8857"/>
                  </a:cubicBezTo>
                  <a:cubicBezTo>
                    <a:pt x="15203" y="8745"/>
                    <a:pt x="15024" y="8757"/>
                    <a:pt x="14897" y="8883"/>
                  </a:cubicBezTo>
                  <a:cubicBezTo>
                    <a:pt x="14666" y="9110"/>
                    <a:pt x="14665" y="9113"/>
                    <a:pt x="14665" y="12896"/>
                  </a:cubicBezTo>
                  <a:cubicBezTo>
                    <a:pt x="14665" y="16664"/>
                    <a:pt x="14666" y="16686"/>
                    <a:pt x="14893" y="16910"/>
                  </a:cubicBezTo>
                  <a:cubicBezTo>
                    <a:pt x="15018" y="17033"/>
                    <a:pt x="15158" y="17046"/>
                    <a:pt x="15203" y="16935"/>
                  </a:cubicBezTo>
                  <a:cubicBezTo>
                    <a:pt x="15249" y="16825"/>
                    <a:pt x="15410" y="16987"/>
                    <a:pt x="15562" y="17295"/>
                  </a:cubicBezTo>
                  <a:cubicBezTo>
                    <a:pt x="15767" y="17712"/>
                    <a:pt x="15825" y="18024"/>
                    <a:pt x="15785" y="18518"/>
                  </a:cubicBezTo>
                  <a:cubicBezTo>
                    <a:pt x="15738" y="19106"/>
                    <a:pt x="15771" y="19164"/>
                    <a:pt x="16091" y="19049"/>
                  </a:cubicBezTo>
                  <a:cubicBezTo>
                    <a:pt x="16290" y="18978"/>
                    <a:pt x="16491" y="18828"/>
                    <a:pt x="16537" y="18715"/>
                  </a:cubicBezTo>
                  <a:cubicBezTo>
                    <a:pt x="16584" y="18602"/>
                    <a:pt x="16643" y="18644"/>
                    <a:pt x="16669" y="18809"/>
                  </a:cubicBezTo>
                  <a:cubicBezTo>
                    <a:pt x="16694" y="18974"/>
                    <a:pt x="16858" y="19135"/>
                    <a:pt x="17032" y="19160"/>
                  </a:cubicBezTo>
                  <a:cubicBezTo>
                    <a:pt x="17282" y="19197"/>
                    <a:pt x="17343" y="19084"/>
                    <a:pt x="17327" y="18604"/>
                  </a:cubicBezTo>
                  <a:cubicBezTo>
                    <a:pt x="17297" y="17733"/>
                    <a:pt x="17470" y="17603"/>
                    <a:pt x="17567" y="18424"/>
                  </a:cubicBezTo>
                  <a:cubicBezTo>
                    <a:pt x="17623" y="18895"/>
                    <a:pt x="17744" y="19131"/>
                    <a:pt x="17944" y="19160"/>
                  </a:cubicBezTo>
                  <a:lnTo>
                    <a:pt x="18239" y="19203"/>
                  </a:lnTo>
                  <a:lnTo>
                    <a:pt x="18265" y="15344"/>
                  </a:lnTo>
                  <a:cubicBezTo>
                    <a:pt x="18294" y="10851"/>
                    <a:pt x="18455" y="9940"/>
                    <a:pt x="18495" y="14043"/>
                  </a:cubicBezTo>
                  <a:cubicBezTo>
                    <a:pt x="18516" y="16311"/>
                    <a:pt x="18547" y="16778"/>
                    <a:pt x="18674" y="16824"/>
                  </a:cubicBezTo>
                  <a:cubicBezTo>
                    <a:pt x="18758" y="16854"/>
                    <a:pt x="18931" y="16907"/>
                    <a:pt x="19059" y="16944"/>
                  </a:cubicBezTo>
                  <a:cubicBezTo>
                    <a:pt x="19187" y="16981"/>
                    <a:pt x="19336" y="17114"/>
                    <a:pt x="19389" y="17243"/>
                  </a:cubicBezTo>
                  <a:cubicBezTo>
                    <a:pt x="19442" y="17372"/>
                    <a:pt x="19509" y="17333"/>
                    <a:pt x="19538" y="17149"/>
                  </a:cubicBezTo>
                  <a:cubicBezTo>
                    <a:pt x="19569" y="16951"/>
                    <a:pt x="19690" y="17014"/>
                    <a:pt x="19835" y="17312"/>
                  </a:cubicBezTo>
                  <a:cubicBezTo>
                    <a:pt x="19970" y="17587"/>
                    <a:pt x="20185" y="17815"/>
                    <a:pt x="20314" y="17817"/>
                  </a:cubicBezTo>
                  <a:cubicBezTo>
                    <a:pt x="20457" y="17818"/>
                    <a:pt x="20603" y="18131"/>
                    <a:pt x="20686" y="18612"/>
                  </a:cubicBezTo>
                  <a:cubicBezTo>
                    <a:pt x="20793" y="19235"/>
                    <a:pt x="20847" y="19314"/>
                    <a:pt x="20935" y="18980"/>
                  </a:cubicBezTo>
                  <a:cubicBezTo>
                    <a:pt x="21021" y="18655"/>
                    <a:pt x="21022" y="18436"/>
                    <a:pt x="20942" y="18056"/>
                  </a:cubicBezTo>
                  <a:cubicBezTo>
                    <a:pt x="20804" y="17402"/>
                    <a:pt x="21019" y="16653"/>
                    <a:pt x="21246" y="16995"/>
                  </a:cubicBezTo>
                  <a:cubicBezTo>
                    <a:pt x="21352" y="17156"/>
                    <a:pt x="21385" y="17103"/>
                    <a:pt x="21344" y="16841"/>
                  </a:cubicBezTo>
                  <a:cubicBezTo>
                    <a:pt x="21310" y="16625"/>
                    <a:pt x="21353" y="16298"/>
                    <a:pt x="21440" y="16114"/>
                  </a:cubicBezTo>
                  <a:cubicBezTo>
                    <a:pt x="21577" y="15826"/>
                    <a:pt x="21599" y="15288"/>
                    <a:pt x="21594" y="12314"/>
                  </a:cubicBezTo>
                  <a:lnTo>
                    <a:pt x="21587" y="8857"/>
                  </a:lnTo>
                  <a:lnTo>
                    <a:pt x="21325" y="8840"/>
                  </a:lnTo>
                  <a:cubicBezTo>
                    <a:pt x="21106" y="8830"/>
                    <a:pt x="21056" y="8656"/>
                    <a:pt x="21014" y="7787"/>
                  </a:cubicBezTo>
                  <a:cubicBezTo>
                    <a:pt x="20981" y="7097"/>
                    <a:pt x="20920" y="6799"/>
                    <a:pt x="20835" y="6897"/>
                  </a:cubicBezTo>
                  <a:cubicBezTo>
                    <a:pt x="20621" y="7142"/>
                    <a:pt x="20173" y="7157"/>
                    <a:pt x="20078" y="6923"/>
                  </a:cubicBezTo>
                  <a:cubicBezTo>
                    <a:pt x="19964" y="6643"/>
                    <a:pt x="19841" y="6679"/>
                    <a:pt x="19695" y="7043"/>
                  </a:cubicBezTo>
                  <a:cubicBezTo>
                    <a:pt x="19630" y="7206"/>
                    <a:pt x="19526" y="7169"/>
                    <a:pt x="19459" y="6949"/>
                  </a:cubicBezTo>
                  <a:cubicBezTo>
                    <a:pt x="19367" y="6648"/>
                    <a:pt x="19329" y="6732"/>
                    <a:pt x="19288" y="7334"/>
                  </a:cubicBezTo>
                  <a:cubicBezTo>
                    <a:pt x="19237" y="8101"/>
                    <a:pt x="19234" y="8108"/>
                    <a:pt x="19050" y="7454"/>
                  </a:cubicBezTo>
                  <a:cubicBezTo>
                    <a:pt x="18835" y="6689"/>
                    <a:pt x="18315" y="6613"/>
                    <a:pt x="18099" y="7317"/>
                  </a:cubicBezTo>
                  <a:cubicBezTo>
                    <a:pt x="17980" y="7705"/>
                    <a:pt x="17937" y="7668"/>
                    <a:pt x="17830" y="7094"/>
                  </a:cubicBezTo>
                  <a:cubicBezTo>
                    <a:pt x="17730" y="6560"/>
                    <a:pt x="17671" y="6498"/>
                    <a:pt x="17550" y="6795"/>
                  </a:cubicBezTo>
                  <a:cubicBezTo>
                    <a:pt x="17465" y="7003"/>
                    <a:pt x="17314" y="7055"/>
                    <a:pt x="17215" y="6915"/>
                  </a:cubicBezTo>
                  <a:cubicBezTo>
                    <a:pt x="17117" y="6774"/>
                    <a:pt x="16998" y="6755"/>
                    <a:pt x="16948" y="6872"/>
                  </a:cubicBezTo>
                  <a:cubicBezTo>
                    <a:pt x="16805" y="7214"/>
                    <a:pt x="16368" y="7219"/>
                    <a:pt x="16314" y="6880"/>
                  </a:cubicBezTo>
                  <a:cubicBezTo>
                    <a:pt x="16272" y="6612"/>
                    <a:pt x="16223" y="6527"/>
                    <a:pt x="16179" y="6607"/>
                  </a:cubicBezTo>
                  <a:close/>
                  <a:moveTo>
                    <a:pt x="19980" y="18527"/>
                  </a:moveTo>
                  <a:cubicBezTo>
                    <a:pt x="19906" y="18527"/>
                    <a:pt x="19870" y="18684"/>
                    <a:pt x="19901" y="18878"/>
                  </a:cubicBezTo>
                  <a:cubicBezTo>
                    <a:pt x="19931" y="19071"/>
                    <a:pt x="20015" y="19229"/>
                    <a:pt x="20089" y="19229"/>
                  </a:cubicBezTo>
                  <a:cubicBezTo>
                    <a:pt x="20163" y="19229"/>
                    <a:pt x="20198" y="19071"/>
                    <a:pt x="20168" y="18878"/>
                  </a:cubicBezTo>
                  <a:cubicBezTo>
                    <a:pt x="20137" y="18684"/>
                    <a:pt x="20053" y="18527"/>
                    <a:pt x="19980" y="18527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888" name="Shape 888"/>
            <p:cNvSpPr/>
            <p:nvPr/>
          </p:nvSpPr>
          <p:spPr>
            <a:xfrm>
              <a:off x="0" y="1807635"/>
              <a:ext cx="7700433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>
                  <a:solidFill>
                    <a:srgbClr val="808080"/>
                  </a:solidFill>
                </a:rPr>
                <a:t>$3.5B valuation</a:t>
              </a:r>
              <a:endParaRPr>
                <a:solidFill>
                  <a:srgbClr val="808080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808080"/>
                  </a:solidFill>
                </a:rPr>
                <a:t>Financial Services </a:t>
              </a:r>
            </a:p>
          </p:txBody>
        </p:sp>
        <p:sp>
          <p:nvSpPr>
            <p:cNvPr id="889" name="Shape 889"/>
            <p:cNvSpPr/>
            <p:nvPr/>
          </p:nvSpPr>
          <p:spPr>
            <a:xfrm>
              <a:off x="1212848" y="6532034"/>
              <a:ext cx="6455836" cy="1336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>
                  <a:solidFill>
                    <a:srgbClr val="808080"/>
                  </a:solidFill>
                </a:rPr>
                <a:t>$3.5B valuation</a:t>
              </a:r>
              <a:endParaRPr>
                <a:solidFill>
                  <a:srgbClr val="808080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808080"/>
                  </a:solidFill>
                </a:rPr>
                <a:t>Travel &amp; Hospitality </a:t>
              </a:r>
            </a:p>
          </p:txBody>
        </p:sp>
        <p:pic>
          <p:nvPicPr>
            <p:cNvPr id="890" name="image1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320866" y="0"/>
              <a:ext cx="2628900" cy="1748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1" name="Shape 891"/>
            <p:cNvSpPr/>
            <p:nvPr/>
          </p:nvSpPr>
          <p:spPr>
            <a:xfrm>
              <a:off x="9135533" y="1807635"/>
              <a:ext cx="4995335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>
                  <a:solidFill>
                    <a:srgbClr val="808080"/>
                  </a:solidFill>
                </a:rPr>
                <a:t>$40B valuation </a:t>
              </a:r>
              <a:endParaRPr>
                <a:solidFill>
                  <a:srgbClr val="808080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808080"/>
                  </a:solidFill>
                </a:rPr>
                <a:t>Transportation</a:t>
              </a:r>
            </a:p>
          </p:txBody>
        </p:sp>
        <p:sp>
          <p:nvSpPr>
            <p:cNvPr id="892" name="Shape 892"/>
            <p:cNvSpPr/>
            <p:nvPr/>
          </p:nvSpPr>
          <p:spPr>
            <a:xfrm>
              <a:off x="7852833" y="6532034"/>
              <a:ext cx="7560734" cy="1336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>
                  <a:solidFill>
                    <a:srgbClr val="808080"/>
                  </a:solidFill>
                </a:rPr>
                <a:t>$3.2B Acquisition by Google</a:t>
              </a:r>
              <a:endParaRPr>
                <a:solidFill>
                  <a:srgbClr val="808080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808080"/>
                  </a:solidFill>
                </a:rPr>
                <a:t>Home Automation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16730133" y="1807635"/>
              <a:ext cx="5418668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>
                  <a:solidFill>
                    <a:srgbClr val="808080"/>
                  </a:solidFill>
                </a:rPr>
                <a:t>$26B valuation </a:t>
              </a:r>
              <a:endParaRPr>
                <a:solidFill>
                  <a:srgbClr val="808080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42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808080"/>
                  </a:solidFill>
                </a:rPr>
                <a:t>Entertainment </a:t>
              </a:r>
            </a:p>
          </p:txBody>
        </p:sp>
        <p:sp>
          <p:nvSpPr>
            <p:cNvPr id="894" name="Shape 894"/>
            <p:cNvSpPr/>
            <p:nvPr/>
          </p:nvSpPr>
          <p:spPr>
            <a:xfrm>
              <a:off x="16637000" y="6574367"/>
              <a:ext cx="5727699" cy="1336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>
                  <a:solidFill>
                    <a:srgbClr val="7F7F7F"/>
                  </a:solidFill>
                </a:rPr>
                <a:t>$26B valuation </a:t>
              </a:r>
              <a:endParaRPr>
                <a:solidFill>
                  <a:srgbClr val="7F7F7F"/>
                </a:solidFill>
              </a:endParaRPr>
            </a:p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4D4D4D"/>
                  </a:solidFill>
                </a:defRPr>
              </a:pPr>
              <a:r>
                <a:rPr b="1">
                  <a:solidFill>
                    <a:srgbClr val="7F7F7F"/>
                  </a:solidFill>
                </a:rPr>
                <a:t>Automotive</a:t>
              </a:r>
            </a:p>
          </p:txBody>
        </p:sp>
        <p:pic>
          <p:nvPicPr>
            <p:cNvPr id="895" name="image18.png" descr="Netfli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57801" y="571501"/>
              <a:ext cx="2899833" cy="880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6" name="image19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9280" t="3824" r="4" b="0"/>
            <a:stretch>
              <a:fillRect/>
            </a:stretch>
          </p:blipFill>
          <p:spPr>
            <a:xfrm>
              <a:off x="10281664" y="3790364"/>
              <a:ext cx="3256364" cy="259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80" fill="norm" stroke="1" extrusionOk="0">
                  <a:moveTo>
                    <a:pt x="8332" y="7"/>
                  </a:moveTo>
                  <a:cubicBezTo>
                    <a:pt x="7924" y="35"/>
                    <a:pt x="7437" y="146"/>
                    <a:pt x="6606" y="357"/>
                  </a:cubicBezTo>
                  <a:cubicBezTo>
                    <a:pt x="4356" y="930"/>
                    <a:pt x="3181" y="1556"/>
                    <a:pt x="2160" y="2728"/>
                  </a:cubicBezTo>
                  <a:cubicBezTo>
                    <a:pt x="646" y="4468"/>
                    <a:pt x="5" y="6456"/>
                    <a:pt x="0" y="9418"/>
                  </a:cubicBezTo>
                  <a:cubicBezTo>
                    <a:pt x="-6" y="12694"/>
                    <a:pt x="959" y="15592"/>
                    <a:pt x="2747" y="17677"/>
                  </a:cubicBezTo>
                  <a:cubicBezTo>
                    <a:pt x="3572" y="18638"/>
                    <a:pt x="5407" y="19902"/>
                    <a:pt x="5979" y="19903"/>
                  </a:cubicBezTo>
                  <a:cubicBezTo>
                    <a:pt x="6368" y="19903"/>
                    <a:pt x="6535" y="20296"/>
                    <a:pt x="6211" y="20451"/>
                  </a:cubicBezTo>
                  <a:cubicBezTo>
                    <a:pt x="6066" y="20520"/>
                    <a:pt x="5948" y="20802"/>
                    <a:pt x="5948" y="21078"/>
                  </a:cubicBezTo>
                  <a:lnTo>
                    <a:pt x="5948" y="21580"/>
                  </a:lnTo>
                  <a:lnTo>
                    <a:pt x="21594" y="21580"/>
                  </a:lnTo>
                  <a:lnTo>
                    <a:pt x="21594" y="15927"/>
                  </a:lnTo>
                  <a:lnTo>
                    <a:pt x="21594" y="10274"/>
                  </a:lnTo>
                  <a:lnTo>
                    <a:pt x="19257" y="7173"/>
                  </a:lnTo>
                  <a:cubicBezTo>
                    <a:pt x="16699" y="3778"/>
                    <a:pt x="16080" y="3092"/>
                    <a:pt x="14680" y="2108"/>
                  </a:cubicBezTo>
                  <a:cubicBezTo>
                    <a:pt x="13737" y="1444"/>
                    <a:pt x="12069" y="677"/>
                    <a:pt x="11209" y="513"/>
                  </a:cubicBezTo>
                  <a:cubicBezTo>
                    <a:pt x="10952" y="464"/>
                    <a:pt x="10225" y="303"/>
                    <a:pt x="9593" y="156"/>
                  </a:cubicBezTo>
                  <a:cubicBezTo>
                    <a:pt x="9072" y="35"/>
                    <a:pt x="8741" y="-20"/>
                    <a:pt x="8332" y="7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2429" t="5529" r="20554" b="6401"/>
            <a:stretch>
              <a:fillRect/>
            </a:stretch>
          </p:blipFill>
          <p:spPr>
            <a:xfrm>
              <a:off x="18666173" y="4381825"/>
              <a:ext cx="1533526" cy="177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43" fill="norm" stroke="1" extrusionOk="0">
                  <a:moveTo>
                    <a:pt x="5115" y="3"/>
                  </a:moveTo>
                  <a:cubicBezTo>
                    <a:pt x="4889" y="21"/>
                    <a:pt x="4738" y="131"/>
                    <a:pt x="4825" y="326"/>
                  </a:cubicBezTo>
                  <a:cubicBezTo>
                    <a:pt x="5059" y="854"/>
                    <a:pt x="4377" y="1192"/>
                    <a:pt x="3127" y="1161"/>
                  </a:cubicBezTo>
                  <a:cubicBezTo>
                    <a:pt x="2568" y="1147"/>
                    <a:pt x="2196" y="1256"/>
                    <a:pt x="2301" y="1403"/>
                  </a:cubicBezTo>
                  <a:cubicBezTo>
                    <a:pt x="2575" y="1787"/>
                    <a:pt x="1433" y="2263"/>
                    <a:pt x="659" y="2088"/>
                  </a:cubicBezTo>
                  <a:cubicBezTo>
                    <a:pt x="113" y="1965"/>
                    <a:pt x="0" y="2118"/>
                    <a:pt x="0" y="2991"/>
                  </a:cubicBezTo>
                  <a:cubicBezTo>
                    <a:pt x="0" y="3568"/>
                    <a:pt x="167" y="4833"/>
                    <a:pt x="374" y="5800"/>
                  </a:cubicBezTo>
                  <a:cubicBezTo>
                    <a:pt x="659" y="7134"/>
                    <a:pt x="649" y="7663"/>
                    <a:pt x="324" y="8002"/>
                  </a:cubicBezTo>
                  <a:cubicBezTo>
                    <a:pt x="-21" y="8361"/>
                    <a:pt x="24" y="8532"/>
                    <a:pt x="564" y="8876"/>
                  </a:cubicBezTo>
                  <a:cubicBezTo>
                    <a:pt x="1043" y="9180"/>
                    <a:pt x="1240" y="9682"/>
                    <a:pt x="1240" y="10623"/>
                  </a:cubicBezTo>
                  <a:cubicBezTo>
                    <a:pt x="1240" y="11587"/>
                    <a:pt x="1382" y="11944"/>
                    <a:pt x="1770" y="11951"/>
                  </a:cubicBezTo>
                  <a:cubicBezTo>
                    <a:pt x="2089" y="11956"/>
                    <a:pt x="2290" y="12231"/>
                    <a:pt x="2273" y="12641"/>
                  </a:cubicBezTo>
                  <a:cubicBezTo>
                    <a:pt x="2257" y="13017"/>
                    <a:pt x="2366" y="13322"/>
                    <a:pt x="2519" y="13322"/>
                  </a:cubicBezTo>
                  <a:cubicBezTo>
                    <a:pt x="2881" y="13322"/>
                    <a:pt x="4013" y="15389"/>
                    <a:pt x="4004" y="16035"/>
                  </a:cubicBezTo>
                  <a:cubicBezTo>
                    <a:pt x="4000" y="16310"/>
                    <a:pt x="4210" y="16804"/>
                    <a:pt x="4473" y="17135"/>
                  </a:cubicBezTo>
                  <a:cubicBezTo>
                    <a:pt x="4736" y="17467"/>
                    <a:pt x="4954" y="17621"/>
                    <a:pt x="4954" y="17473"/>
                  </a:cubicBezTo>
                  <a:cubicBezTo>
                    <a:pt x="4954" y="17326"/>
                    <a:pt x="5256" y="17441"/>
                    <a:pt x="5624" y="17729"/>
                  </a:cubicBezTo>
                  <a:cubicBezTo>
                    <a:pt x="5992" y="18017"/>
                    <a:pt x="6230" y="18482"/>
                    <a:pt x="6154" y="18767"/>
                  </a:cubicBezTo>
                  <a:cubicBezTo>
                    <a:pt x="5959" y="19502"/>
                    <a:pt x="7287" y="20776"/>
                    <a:pt x="8003" y="20539"/>
                  </a:cubicBezTo>
                  <a:cubicBezTo>
                    <a:pt x="8603" y="20340"/>
                    <a:pt x="9658" y="20878"/>
                    <a:pt x="9393" y="21248"/>
                  </a:cubicBezTo>
                  <a:cubicBezTo>
                    <a:pt x="9310" y="21365"/>
                    <a:pt x="9857" y="21495"/>
                    <a:pt x="10616" y="21533"/>
                  </a:cubicBezTo>
                  <a:cubicBezTo>
                    <a:pt x="11610" y="21584"/>
                    <a:pt x="12203" y="21427"/>
                    <a:pt x="12722" y="20978"/>
                  </a:cubicBezTo>
                  <a:cubicBezTo>
                    <a:pt x="13118" y="20635"/>
                    <a:pt x="13442" y="20255"/>
                    <a:pt x="13442" y="20133"/>
                  </a:cubicBezTo>
                  <a:cubicBezTo>
                    <a:pt x="13442" y="20011"/>
                    <a:pt x="14010" y="19475"/>
                    <a:pt x="14704" y="18941"/>
                  </a:cubicBezTo>
                  <a:cubicBezTo>
                    <a:pt x="15443" y="18373"/>
                    <a:pt x="15810" y="17889"/>
                    <a:pt x="15592" y="17773"/>
                  </a:cubicBezTo>
                  <a:cubicBezTo>
                    <a:pt x="14974" y="17442"/>
                    <a:pt x="16926" y="15160"/>
                    <a:pt x="17631" y="15388"/>
                  </a:cubicBezTo>
                  <a:cubicBezTo>
                    <a:pt x="18123" y="15547"/>
                    <a:pt x="18143" y="15499"/>
                    <a:pt x="17770" y="15103"/>
                  </a:cubicBezTo>
                  <a:cubicBezTo>
                    <a:pt x="17406" y="14715"/>
                    <a:pt x="17478" y="14334"/>
                    <a:pt x="18167" y="12984"/>
                  </a:cubicBezTo>
                  <a:cubicBezTo>
                    <a:pt x="19186" y="10986"/>
                    <a:pt x="20518" y="6557"/>
                    <a:pt x="20518" y="5154"/>
                  </a:cubicBezTo>
                  <a:cubicBezTo>
                    <a:pt x="20518" y="4528"/>
                    <a:pt x="20723" y="4064"/>
                    <a:pt x="21048" y="3956"/>
                  </a:cubicBezTo>
                  <a:cubicBezTo>
                    <a:pt x="21408" y="3837"/>
                    <a:pt x="21579" y="3347"/>
                    <a:pt x="21579" y="2441"/>
                  </a:cubicBezTo>
                  <a:cubicBezTo>
                    <a:pt x="21579" y="1259"/>
                    <a:pt x="21473" y="1080"/>
                    <a:pt x="20669" y="905"/>
                  </a:cubicBezTo>
                  <a:cubicBezTo>
                    <a:pt x="20162" y="795"/>
                    <a:pt x="19585" y="857"/>
                    <a:pt x="19367" y="1045"/>
                  </a:cubicBezTo>
                  <a:cubicBezTo>
                    <a:pt x="19099" y="1277"/>
                    <a:pt x="18841" y="1285"/>
                    <a:pt x="18541" y="1070"/>
                  </a:cubicBezTo>
                  <a:cubicBezTo>
                    <a:pt x="18298" y="895"/>
                    <a:pt x="18017" y="876"/>
                    <a:pt x="17910" y="1026"/>
                  </a:cubicBezTo>
                  <a:cubicBezTo>
                    <a:pt x="17804" y="1174"/>
                    <a:pt x="16553" y="1034"/>
                    <a:pt x="15134" y="712"/>
                  </a:cubicBezTo>
                  <a:cubicBezTo>
                    <a:pt x="13152" y="263"/>
                    <a:pt x="11807" y="162"/>
                    <a:pt x="9315" y="278"/>
                  </a:cubicBezTo>
                  <a:cubicBezTo>
                    <a:pt x="7531" y="361"/>
                    <a:pt x="5971" y="347"/>
                    <a:pt x="5853" y="244"/>
                  </a:cubicBezTo>
                  <a:cubicBezTo>
                    <a:pt x="5639" y="59"/>
                    <a:pt x="5341" y="-16"/>
                    <a:pt x="5115" y="3"/>
                  </a:cubicBezTo>
                  <a:close/>
                </a:path>
              </a:pathLst>
            </a:custGeom>
            <a:ln w="25400" cap="flat">
              <a:noFill/>
              <a:miter lim="400000"/>
            </a:ln>
            <a:effectLst/>
          </p:spPr>
        </p:pic>
      </p:grpSp>
      <p:sp>
        <p:nvSpPr>
          <p:cNvPr id="899" name="Shape 899"/>
          <p:cNvSpPr/>
          <p:nvPr/>
        </p:nvSpPr>
        <p:spPr>
          <a:xfrm>
            <a:off x="380962" y="2562615"/>
            <a:ext cx="23350042" cy="148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defRPr b="1" spc="0" sz="4400"/>
            </a:pPr>
            <a:r>
              <a:t>Starting at 0 in 2011, these companies have created more then </a:t>
            </a:r>
            <a:r>
              <a:rPr>
                <a:solidFill>
                  <a:srgbClr val="FF9300"/>
                </a:solidFill>
              </a:rPr>
              <a:t>50B in market valuation.</a:t>
            </a:r>
          </a:p>
        </p:txBody>
      </p:sp>
      <p:pic>
        <p:nvPicPr>
          <p:cNvPr id="900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200" r="1" b="0"/>
          <a:stretch>
            <a:fillRect/>
          </a:stretch>
        </p:blipFill>
        <p:spPr>
          <a:xfrm>
            <a:off x="2648247" y="8381322"/>
            <a:ext cx="4501357" cy="1396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93" y="0"/>
                </a:moveTo>
                <a:lnTo>
                  <a:pt x="2539" y="865"/>
                </a:lnTo>
                <a:cubicBezTo>
                  <a:pt x="2265" y="1533"/>
                  <a:pt x="1970" y="3054"/>
                  <a:pt x="1436" y="6541"/>
                </a:cubicBezTo>
                <a:cubicBezTo>
                  <a:pt x="3" y="15902"/>
                  <a:pt x="0" y="15920"/>
                  <a:pt x="0" y="18900"/>
                </a:cubicBezTo>
                <a:lnTo>
                  <a:pt x="0" y="21600"/>
                </a:lnTo>
                <a:lnTo>
                  <a:pt x="2535" y="21600"/>
                </a:lnTo>
                <a:cubicBezTo>
                  <a:pt x="4976" y="21600"/>
                  <a:pt x="5083" y="21574"/>
                  <a:pt x="5471" y="20907"/>
                </a:cubicBezTo>
                <a:cubicBezTo>
                  <a:pt x="5724" y="20473"/>
                  <a:pt x="5944" y="19779"/>
                  <a:pt x="6058" y="19060"/>
                </a:cubicBezTo>
                <a:cubicBezTo>
                  <a:pt x="6399" y="16908"/>
                  <a:pt x="6331" y="16119"/>
                  <a:pt x="5144" y="8407"/>
                </a:cubicBezTo>
                <a:cubicBezTo>
                  <a:pt x="4074" y="1453"/>
                  <a:pt x="3951" y="209"/>
                  <a:pt x="2893" y="0"/>
                </a:cubicBezTo>
                <a:close/>
                <a:moveTo>
                  <a:pt x="3239" y="1368"/>
                </a:moveTo>
                <a:cubicBezTo>
                  <a:pt x="3588" y="1489"/>
                  <a:pt x="3909" y="3154"/>
                  <a:pt x="4660" y="7983"/>
                </a:cubicBezTo>
                <a:cubicBezTo>
                  <a:pt x="6051" y="16921"/>
                  <a:pt x="6093" y="17494"/>
                  <a:pt x="5510" y="19360"/>
                </a:cubicBezTo>
                <a:cubicBezTo>
                  <a:pt x="5065" y="20783"/>
                  <a:pt x="4309" y="20344"/>
                  <a:pt x="3719" y="18323"/>
                </a:cubicBezTo>
                <a:lnTo>
                  <a:pt x="3458" y="17427"/>
                </a:lnTo>
                <a:lnTo>
                  <a:pt x="3725" y="16114"/>
                </a:lnTo>
                <a:cubicBezTo>
                  <a:pt x="4556" y="11988"/>
                  <a:pt x="4406" y="8787"/>
                  <a:pt x="3354" y="8155"/>
                </a:cubicBezTo>
                <a:cubicBezTo>
                  <a:pt x="2909" y="7888"/>
                  <a:pt x="2365" y="8638"/>
                  <a:pt x="2173" y="9788"/>
                </a:cubicBezTo>
                <a:cubicBezTo>
                  <a:pt x="1965" y="11029"/>
                  <a:pt x="2114" y="13731"/>
                  <a:pt x="2499" y="15709"/>
                </a:cubicBezTo>
                <a:lnTo>
                  <a:pt x="2845" y="17507"/>
                </a:lnTo>
                <a:lnTo>
                  <a:pt x="2596" y="18360"/>
                </a:lnTo>
                <a:cubicBezTo>
                  <a:pt x="2458" y="18832"/>
                  <a:pt x="2213" y="19440"/>
                  <a:pt x="2051" y="19710"/>
                </a:cubicBezTo>
                <a:cubicBezTo>
                  <a:pt x="1315" y="20936"/>
                  <a:pt x="432" y="19448"/>
                  <a:pt x="442" y="16998"/>
                </a:cubicBezTo>
                <a:cubicBezTo>
                  <a:pt x="449" y="15193"/>
                  <a:pt x="2477" y="2378"/>
                  <a:pt x="2862" y="1706"/>
                </a:cubicBezTo>
                <a:cubicBezTo>
                  <a:pt x="3002" y="1462"/>
                  <a:pt x="3123" y="1328"/>
                  <a:pt x="3239" y="1368"/>
                </a:cubicBezTo>
                <a:close/>
                <a:moveTo>
                  <a:pt x="10987" y="4136"/>
                </a:moveTo>
                <a:cubicBezTo>
                  <a:pt x="10647" y="4019"/>
                  <a:pt x="10391" y="5470"/>
                  <a:pt x="10676" y="6388"/>
                </a:cubicBezTo>
                <a:cubicBezTo>
                  <a:pt x="10804" y="6800"/>
                  <a:pt x="10949" y="6848"/>
                  <a:pt x="11177" y="6566"/>
                </a:cubicBezTo>
                <a:cubicBezTo>
                  <a:pt x="11401" y="6289"/>
                  <a:pt x="11371" y="4690"/>
                  <a:pt x="11135" y="4283"/>
                </a:cubicBezTo>
                <a:cubicBezTo>
                  <a:pt x="11085" y="4196"/>
                  <a:pt x="11035" y="4153"/>
                  <a:pt x="10987" y="4136"/>
                </a:cubicBezTo>
                <a:close/>
                <a:moveTo>
                  <a:pt x="13440" y="4283"/>
                </a:moveTo>
                <a:lnTo>
                  <a:pt x="13440" y="10162"/>
                </a:lnTo>
                <a:lnTo>
                  <a:pt x="13440" y="16028"/>
                </a:lnTo>
                <a:lnTo>
                  <a:pt x="13721" y="16028"/>
                </a:lnTo>
                <a:cubicBezTo>
                  <a:pt x="13877" y="16028"/>
                  <a:pt x="14034" y="15882"/>
                  <a:pt x="14070" y="15697"/>
                </a:cubicBezTo>
                <a:cubicBezTo>
                  <a:pt x="14116" y="15455"/>
                  <a:pt x="14164" y="15455"/>
                  <a:pt x="14239" y="15697"/>
                </a:cubicBezTo>
                <a:cubicBezTo>
                  <a:pt x="14297" y="15882"/>
                  <a:pt x="14551" y="16028"/>
                  <a:pt x="14805" y="16028"/>
                </a:cubicBezTo>
                <a:cubicBezTo>
                  <a:pt x="15194" y="16028"/>
                  <a:pt x="15321" y="15876"/>
                  <a:pt x="15611" y="15022"/>
                </a:cubicBezTo>
                <a:cubicBezTo>
                  <a:pt x="16042" y="13750"/>
                  <a:pt x="16149" y="11820"/>
                  <a:pt x="15887" y="10039"/>
                </a:cubicBezTo>
                <a:cubicBezTo>
                  <a:pt x="15668" y="8553"/>
                  <a:pt x="15284" y="7930"/>
                  <a:pt x="14655" y="8039"/>
                </a:cubicBezTo>
                <a:lnTo>
                  <a:pt x="14159" y="8118"/>
                </a:lnTo>
                <a:lnTo>
                  <a:pt x="14131" y="6204"/>
                </a:lnTo>
                <a:lnTo>
                  <a:pt x="14102" y="4283"/>
                </a:lnTo>
                <a:lnTo>
                  <a:pt x="13773" y="4283"/>
                </a:lnTo>
                <a:lnTo>
                  <a:pt x="13440" y="4283"/>
                </a:lnTo>
                <a:close/>
                <a:moveTo>
                  <a:pt x="19008" y="4283"/>
                </a:moveTo>
                <a:lnTo>
                  <a:pt x="19008" y="10119"/>
                </a:lnTo>
                <a:lnTo>
                  <a:pt x="19008" y="15948"/>
                </a:lnTo>
                <a:lnTo>
                  <a:pt x="19842" y="15973"/>
                </a:lnTo>
                <a:cubicBezTo>
                  <a:pt x="20385" y="15986"/>
                  <a:pt x="20768" y="15841"/>
                  <a:pt x="20939" y="15556"/>
                </a:cubicBezTo>
                <a:cubicBezTo>
                  <a:pt x="21355" y="14862"/>
                  <a:pt x="21600" y="13506"/>
                  <a:pt x="21600" y="11905"/>
                </a:cubicBezTo>
                <a:cubicBezTo>
                  <a:pt x="21600" y="10689"/>
                  <a:pt x="21549" y="10322"/>
                  <a:pt x="21223" y="9217"/>
                </a:cubicBezTo>
                <a:cubicBezTo>
                  <a:pt x="20848" y="7947"/>
                  <a:pt x="20840" y="7939"/>
                  <a:pt x="20238" y="8045"/>
                </a:cubicBezTo>
                <a:lnTo>
                  <a:pt x="19633" y="8149"/>
                </a:lnTo>
                <a:lnTo>
                  <a:pt x="19604" y="6216"/>
                </a:lnTo>
                <a:cubicBezTo>
                  <a:pt x="19576" y="4303"/>
                  <a:pt x="19572" y="4283"/>
                  <a:pt x="19292" y="4283"/>
                </a:cubicBezTo>
                <a:lnTo>
                  <a:pt x="19008" y="4283"/>
                </a:lnTo>
                <a:close/>
                <a:moveTo>
                  <a:pt x="10655" y="7996"/>
                </a:moveTo>
                <a:lnTo>
                  <a:pt x="10655" y="12015"/>
                </a:lnTo>
                <a:lnTo>
                  <a:pt x="10655" y="16028"/>
                </a:lnTo>
                <a:lnTo>
                  <a:pt x="10945" y="16028"/>
                </a:lnTo>
                <a:lnTo>
                  <a:pt x="11232" y="16028"/>
                </a:lnTo>
                <a:lnTo>
                  <a:pt x="11232" y="12015"/>
                </a:lnTo>
                <a:lnTo>
                  <a:pt x="11232" y="7996"/>
                </a:lnTo>
                <a:lnTo>
                  <a:pt x="10945" y="7996"/>
                </a:lnTo>
                <a:lnTo>
                  <a:pt x="10655" y="7996"/>
                </a:lnTo>
                <a:close/>
                <a:moveTo>
                  <a:pt x="9356" y="8039"/>
                </a:moveTo>
                <a:cubicBezTo>
                  <a:pt x="8374" y="8012"/>
                  <a:pt x="8123" y="8277"/>
                  <a:pt x="7871" y="9610"/>
                </a:cubicBezTo>
                <a:cubicBezTo>
                  <a:pt x="7500" y="11568"/>
                  <a:pt x="7686" y="14601"/>
                  <a:pt x="8233" y="15537"/>
                </a:cubicBezTo>
                <a:cubicBezTo>
                  <a:pt x="8409" y="15838"/>
                  <a:pt x="8774" y="15987"/>
                  <a:pt x="9335" y="15973"/>
                </a:cubicBezTo>
                <a:lnTo>
                  <a:pt x="10175" y="15948"/>
                </a:lnTo>
                <a:lnTo>
                  <a:pt x="10175" y="12003"/>
                </a:lnTo>
                <a:lnTo>
                  <a:pt x="10175" y="8063"/>
                </a:lnTo>
                <a:lnTo>
                  <a:pt x="9356" y="8039"/>
                </a:lnTo>
                <a:close/>
                <a:moveTo>
                  <a:pt x="17208" y="8039"/>
                </a:moveTo>
                <a:lnTo>
                  <a:pt x="16319" y="8057"/>
                </a:lnTo>
                <a:lnTo>
                  <a:pt x="16319" y="12046"/>
                </a:lnTo>
                <a:lnTo>
                  <a:pt x="16319" y="16028"/>
                </a:lnTo>
                <a:lnTo>
                  <a:pt x="16608" y="16028"/>
                </a:lnTo>
                <a:lnTo>
                  <a:pt x="16898" y="16028"/>
                </a:lnTo>
                <a:lnTo>
                  <a:pt x="16898" y="13267"/>
                </a:lnTo>
                <a:cubicBezTo>
                  <a:pt x="16898" y="10760"/>
                  <a:pt x="16916" y="10457"/>
                  <a:pt x="17109" y="10021"/>
                </a:cubicBezTo>
                <a:cubicBezTo>
                  <a:pt x="17227" y="9756"/>
                  <a:pt x="17419" y="9536"/>
                  <a:pt x="17536" y="9536"/>
                </a:cubicBezTo>
                <a:cubicBezTo>
                  <a:pt x="17904" y="9536"/>
                  <a:pt x="18048" y="10640"/>
                  <a:pt x="18048" y="13469"/>
                </a:cubicBezTo>
                <a:lnTo>
                  <a:pt x="18048" y="16028"/>
                </a:lnTo>
                <a:lnTo>
                  <a:pt x="18336" y="16028"/>
                </a:lnTo>
                <a:lnTo>
                  <a:pt x="18625" y="16028"/>
                </a:lnTo>
                <a:lnTo>
                  <a:pt x="18625" y="13077"/>
                </a:lnTo>
                <a:cubicBezTo>
                  <a:pt x="18625" y="8511"/>
                  <a:pt x="18488" y="8021"/>
                  <a:pt x="17208" y="8039"/>
                </a:cubicBezTo>
                <a:close/>
                <a:moveTo>
                  <a:pt x="12432" y="8045"/>
                </a:moveTo>
                <a:lnTo>
                  <a:pt x="11712" y="8057"/>
                </a:lnTo>
                <a:lnTo>
                  <a:pt x="11712" y="12046"/>
                </a:lnTo>
                <a:lnTo>
                  <a:pt x="11712" y="16028"/>
                </a:lnTo>
                <a:lnTo>
                  <a:pt x="12000" y="16028"/>
                </a:lnTo>
                <a:lnTo>
                  <a:pt x="12287" y="16028"/>
                </a:lnTo>
                <a:lnTo>
                  <a:pt x="12287" y="13353"/>
                </a:lnTo>
                <a:cubicBezTo>
                  <a:pt x="12287" y="10331"/>
                  <a:pt x="12411" y="9536"/>
                  <a:pt x="12880" y="9536"/>
                </a:cubicBezTo>
                <a:cubicBezTo>
                  <a:pt x="13105" y="9536"/>
                  <a:pt x="13152" y="9407"/>
                  <a:pt x="13152" y="8787"/>
                </a:cubicBezTo>
                <a:cubicBezTo>
                  <a:pt x="13152" y="8057"/>
                  <a:pt x="13131" y="8036"/>
                  <a:pt x="12432" y="8045"/>
                </a:cubicBezTo>
                <a:close/>
              </a:path>
            </a:pathLst>
          </a:custGeom>
          <a:ln w="254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3" name="Shape 903"/>
          <p:cNvSpPr/>
          <p:nvPr>
            <p:ph type="body" idx="14"/>
          </p:nvPr>
        </p:nvSpPr>
        <p:spPr>
          <a:xfrm>
            <a:off x="1224009" y="476250"/>
            <a:ext cx="7607742" cy="914401"/>
          </a:xfrm>
          <a:prstGeom prst="rect">
            <a:avLst/>
          </a:prstGeom>
        </p:spPr>
        <p:txBody>
          <a:bodyPr/>
          <a:lstStyle/>
          <a:p>
            <a:pPr/>
            <a:r>
              <a:t>Top 5 IT Companies</a:t>
            </a:r>
          </a:p>
        </p:txBody>
      </p:sp>
      <p:sp>
        <p:nvSpPr>
          <p:cNvPr id="904" name="Shape 904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923" name="Group 923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909" name="Group 909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905" name="Shape 90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6" name="Shape 90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7" name="Shape 90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8" name="Shape 90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13" name="Group 913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910" name="Shape 91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1" name="Shape 91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19" name="Group 919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914" name="Shape 91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5" name="Shape 91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6" name="Shape 91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22" name="Group 922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920" name="Shape 92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28" name="Group 928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924" name="Shape 92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5" name="Shape 92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6" name="Shape 92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32" name="Group 932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929" name="Shape 92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38" name="Group 938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933" name="Shape 93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41" name="Group 941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939" name="Shape 93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42" name="Shape 942"/>
          <p:cNvSpPr/>
          <p:nvPr/>
        </p:nvSpPr>
        <p:spPr>
          <a:xfrm>
            <a:off x="1807990" y="3056254"/>
            <a:ext cx="20136396" cy="148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b="1" spc="0" sz="4400"/>
            </a:lvl1pPr>
          </a:lstStyle>
          <a:p>
            <a:pPr/>
            <a:r>
              <a:t>Since 2011, these companies have had 32 quarters of revenue growth &lt; 2%</a:t>
            </a:r>
          </a:p>
        </p:txBody>
      </p:sp>
      <p:grpSp>
        <p:nvGrpSpPr>
          <p:cNvPr id="945" name="Group 945"/>
          <p:cNvGrpSpPr/>
          <p:nvPr/>
        </p:nvGrpSpPr>
        <p:grpSpPr>
          <a:xfrm>
            <a:off x="3212895" y="3872267"/>
            <a:ext cx="16442879" cy="9098896"/>
            <a:chOff x="0" y="0"/>
            <a:chExt cx="16442878" cy="9098894"/>
          </a:xfrm>
        </p:grpSpPr>
        <p:pic>
          <p:nvPicPr>
            <p:cNvPr id="94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101600"/>
              <a:ext cx="16226979" cy="87559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4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442879" cy="909889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8" name="Shape 948"/>
          <p:cNvSpPr/>
          <p:nvPr>
            <p:ph type="body" idx="14"/>
          </p:nvPr>
        </p:nvSpPr>
        <p:spPr>
          <a:xfrm>
            <a:off x="1243359" y="480154"/>
            <a:ext cx="14260211" cy="914401"/>
          </a:xfrm>
          <a:prstGeom prst="rect">
            <a:avLst/>
          </a:prstGeom>
        </p:spPr>
        <p:txBody>
          <a:bodyPr/>
          <a:lstStyle/>
          <a:p>
            <a:pPr/>
            <a:r>
              <a:t>What We’re Hearing From Customers</a:t>
            </a:r>
          </a:p>
        </p:txBody>
      </p:sp>
      <p:sp>
        <p:nvSpPr>
          <p:cNvPr id="949" name="Shape 949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</a:t>
            </a:r>
          </a:p>
        </p:txBody>
      </p:sp>
      <p:pic>
        <p:nvPicPr>
          <p:cNvPr id="950" name="image5.png"/>
          <p:cNvPicPr>
            <a:picLocks noChangeAspect="1"/>
          </p:cNvPicPr>
          <p:nvPr/>
        </p:nvPicPr>
        <p:blipFill>
          <a:blip r:embed="rId2">
            <a:extLst/>
          </a:blip>
          <a:srcRect l="0" t="0" r="30428" b="37897"/>
          <a:stretch>
            <a:fillRect/>
          </a:stretch>
        </p:blipFill>
        <p:spPr>
          <a:xfrm flipH="1">
            <a:off x="13690702" y="1931788"/>
            <a:ext cx="11679671" cy="10416034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Shape 951"/>
          <p:cNvSpPr/>
          <p:nvPr/>
        </p:nvSpPr>
        <p:spPr>
          <a:xfrm>
            <a:off x="17691424" y="2219234"/>
            <a:ext cx="3644539" cy="3644540"/>
          </a:xfrm>
          <a:prstGeom prst="ellipse">
            <a:avLst/>
          </a:prstGeom>
          <a:solidFill>
            <a:srgbClr val="00685D">
              <a:alpha val="35000"/>
            </a:srgbClr>
          </a:solidFill>
          <a:ln w="25400">
            <a:solidFill>
              <a:srgbClr val="FFFFFF"/>
            </a:solidFill>
            <a:bevel/>
          </a:ln>
          <a:effectLst>
            <a:outerShdw sx="100000" sy="100000" kx="0" ky="0" algn="b" rotWithShape="0" blurRad="469900" dist="0" dir="2700000">
              <a:srgbClr val="000000">
                <a:alpha val="43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b="1" spc="0" sz="5200">
                <a:solidFill>
                  <a:srgbClr val="FFFFFF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2" name="Shape 952"/>
          <p:cNvSpPr/>
          <p:nvPr/>
        </p:nvSpPr>
        <p:spPr>
          <a:xfrm>
            <a:off x="13660755" y="1928815"/>
            <a:ext cx="7630228" cy="1042232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956" name="Group 956"/>
          <p:cNvGrpSpPr/>
          <p:nvPr/>
        </p:nvGrpSpPr>
        <p:grpSpPr>
          <a:xfrm>
            <a:off x="17571880" y="3313295"/>
            <a:ext cx="5525146" cy="4284129"/>
            <a:chOff x="0" y="0"/>
            <a:chExt cx="5525144" cy="4284128"/>
          </a:xfrm>
        </p:grpSpPr>
        <p:sp>
          <p:nvSpPr>
            <p:cNvPr id="953" name="Shape 953"/>
            <p:cNvSpPr/>
            <p:nvPr/>
          </p:nvSpPr>
          <p:spPr>
            <a:xfrm>
              <a:off x="2008834" y="790981"/>
              <a:ext cx="3470913" cy="3493148"/>
            </a:xfrm>
            <a:prstGeom prst="ellipse">
              <a:avLst/>
            </a:pr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54" name="Shape 954"/>
            <p:cNvSpPr/>
            <p:nvPr/>
          </p:nvSpPr>
          <p:spPr>
            <a:xfrm>
              <a:off x="2032000" y="2017352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spcBef>
                  <a:spcPts val="600"/>
                </a:spcBef>
                <a:defRPr b="1"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  <a:effectLst/>
                </a:defRPr>
              </a:pP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Social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0" y="-1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b="1"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  <a:effectLst/>
                </a:defRPr>
              </a:pP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Cloud</a:t>
              </a:r>
            </a:p>
          </p:txBody>
        </p:sp>
      </p:grpSp>
      <p:grpSp>
        <p:nvGrpSpPr>
          <p:cNvPr id="959" name="Group 959"/>
          <p:cNvGrpSpPr/>
          <p:nvPr/>
        </p:nvGrpSpPr>
        <p:grpSpPr>
          <a:xfrm>
            <a:off x="17915428" y="6136277"/>
            <a:ext cx="3516311" cy="3493142"/>
            <a:chOff x="0" y="0"/>
            <a:chExt cx="3516309" cy="3493141"/>
          </a:xfrm>
        </p:grpSpPr>
        <p:sp>
          <p:nvSpPr>
            <p:cNvPr id="957" name="Shape 957"/>
            <p:cNvSpPr/>
            <p:nvPr/>
          </p:nvSpPr>
          <p:spPr>
            <a:xfrm>
              <a:off x="-1" y="0"/>
              <a:ext cx="3470914" cy="3493142"/>
            </a:xfrm>
            <a:prstGeom prst="ellipse">
              <a:avLst/>
            </a:pr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58" name="Shape 958"/>
            <p:cNvSpPr/>
            <p:nvPr/>
          </p:nvSpPr>
          <p:spPr>
            <a:xfrm>
              <a:off x="23165" y="887703"/>
              <a:ext cx="3493145" cy="181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600"/>
                </a:spcBef>
                <a:defRPr spc="0" sz="5200">
                  <a:solidFill>
                    <a:srgbClr val="00685D"/>
                  </a:solidFill>
                </a:defRPr>
              </a:pP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Big</a:t>
              </a:r>
              <a:b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</a:b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Data</a:t>
              </a:r>
            </a:p>
          </p:txBody>
        </p:sp>
      </p:grpSp>
      <p:grpSp>
        <p:nvGrpSpPr>
          <p:cNvPr id="962" name="Group 962"/>
          <p:cNvGrpSpPr/>
          <p:nvPr/>
        </p:nvGrpSpPr>
        <p:grpSpPr>
          <a:xfrm>
            <a:off x="16086628" y="4341343"/>
            <a:ext cx="3516311" cy="3493143"/>
            <a:chOff x="0" y="0"/>
            <a:chExt cx="3516309" cy="3493141"/>
          </a:xfrm>
        </p:grpSpPr>
        <p:sp>
          <p:nvSpPr>
            <p:cNvPr id="960" name="Shape 960"/>
            <p:cNvSpPr/>
            <p:nvPr/>
          </p:nvSpPr>
          <p:spPr>
            <a:xfrm>
              <a:off x="-1" y="0"/>
              <a:ext cx="3470914" cy="3493142"/>
            </a:xfrm>
            <a:prstGeom prst="ellipse">
              <a:avLst/>
            </a:pr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61" name="Shape 961"/>
            <p:cNvSpPr/>
            <p:nvPr/>
          </p:nvSpPr>
          <p:spPr>
            <a:xfrm>
              <a:off x="23165" y="1226371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spcBef>
                  <a:spcPts val="600"/>
                </a:spcBef>
                <a:defRPr b="1"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  <a:effectLst/>
                </a:defRPr>
              </a:pP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Mobile</a:t>
              </a:r>
            </a:p>
          </p:txBody>
        </p:sp>
      </p:grpSp>
      <p:grpSp>
        <p:nvGrpSpPr>
          <p:cNvPr id="966" name="Group 966"/>
          <p:cNvGrpSpPr/>
          <p:nvPr/>
        </p:nvGrpSpPr>
        <p:grpSpPr>
          <a:xfrm>
            <a:off x="463422" y="2977831"/>
            <a:ext cx="14047020" cy="5372275"/>
            <a:chOff x="0" y="0"/>
            <a:chExt cx="14047018" cy="5372273"/>
          </a:xfrm>
        </p:grpSpPr>
        <p:pic>
          <p:nvPicPr>
            <p:cNvPr id="963" name="image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66979" cy="1666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Shape 964"/>
            <p:cNvSpPr/>
            <p:nvPr/>
          </p:nvSpPr>
          <p:spPr>
            <a:xfrm>
              <a:off x="1857397" y="407445"/>
              <a:ext cx="4727933" cy="98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4800">
                  <a:solidFill>
                    <a:srgbClr val="F16F3B"/>
                  </a:solidFill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</a:defRPr>
              </a:pPr>
              <a:r>
                <a:rPr b="1">
                  <a:solidFill>
                    <a:srgbClr val="F16F3B"/>
                  </a:solidFill>
                </a:rPr>
                <a:t>Need for Speed</a:t>
              </a:r>
            </a:p>
          </p:txBody>
        </p:sp>
        <p:sp>
          <p:nvSpPr>
            <p:cNvPr id="965" name="Shape 965"/>
            <p:cNvSpPr/>
            <p:nvPr/>
          </p:nvSpPr>
          <p:spPr>
            <a:xfrm>
              <a:off x="1855018" y="1280333"/>
              <a:ext cx="12192001" cy="409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</a:defRPr>
              </a:pPr>
              <a:r>
                <a:rPr>
                  <a:solidFill>
                    <a:srgbClr val="4D4D4D"/>
                  </a:solidFill>
                </a:rPr>
                <a:t>Enterprises are being driven to </a:t>
              </a:r>
              <a:r>
                <a:rPr b="1"/>
                <a:t>compete, innovate &amp; execute </a:t>
              </a:r>
              <a:r>
                <a:rPr>
                  <a:solidFill>
                    <a:srgbClr val="4D4D4D"/>
                  </a:solidFill>
                </a:rPr>
                <a:t>faster than ever before:</a:t>
              </a:r>
              <a:endParaRPr>
                <a:solidFill>
                  <a:srgbClr val="4D4D4D"/>
                </a:solidFill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3600">
                  <a:solidFill>
                    <a:srgbClr val="00685D"/>
                  </a:solidFill>
                </a:defRPr>
              </a:pPr>
              <a:r>
                <a:rPr>
                  <a:solidFill>
                    <a:srgbClr val="4D4D4D"/>
                  </a:solidFill>
                </a:rPr>
                <a:t>Global reach and emerging markets</a:t>
              </a:r>
              <a:endParaRPr>
                <a:solidFill>
                  <a:srgbClr val="4D4D4D"/>
                </a:solidFill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3600">
                  <a:solidFill>
                    <a:srgbClr val="00685D"/>
                  </a:solidFill>
                </a:defRPr>
              </a:pPr>
              <a:r>
                <a:rPr>
                  <a:solidFill>
                    <a:srgbClr val="4D4D4D"/>
                  </a:solidFill>
                </a:rPr>
                <a:t>Ever-increasing customer expectations</a:t>
              </a:r>
              <a:endParaRPr>
                <a:solidFill>
                  <a:srgbClr val="4D4D4D"/>
                </a:solidFill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3600">
                  <a:solidFill>
                    <a:srgbClr val="00685D"/>
                  </a:solidFill>
                </a:defRPr>
              </a:pPr>
              <a:r>
                <a:rPr>
                  <a:solidFill>
                    <a:srgbClr val="4D4D4D"/>
                  </a:solidFill>
                </a:rPr>
                <a:t>Legacy environment &amp; cost pressures</a:t>
              </a:r>
            </a:p>
          </p:txBody>
        </p:sp>
      </p:grpSp>
      <p:sp>
        <p:nvSpPr>
          <p:cNvPr id="967" name="Shape 967"/>
          <p:cNvSpPr/>
          <p:nvPr/>
        </p:nvSpPr>
        <p:spPr>
          <a:xfrm>
            <a:off x="986398" y="9713480"/>
            <a:ext cx="13388622" cy="24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914400">
              <a:lnSpc>
                <a:spcPct val="100000"/>
              </a:lnSpc>
              <a:defRPr spc="0" sz="4800">
                <a:solidFill>
                  <a:srgbClr val="00685D"/>
                </a:solidFill>
              </a:defRPr>
            </a:pPr>
            <a:r>
              <a:rPr>
                <a:solidFill>
                  <a:srgbClr val="4D4D4D"/>
                </a:solidFill>
              </a:rPr>
              <a:t>At a time when we’re witnessing the most</a:t>
            </a:r>
            <a:r>
              <a:rPr b="1">
                <a:solidFill>
                  <a:srgbClr val="F16F3B"/>
                </a:solidFill>
              </a:rPr>
              <a:t> disruptive platform shifts</a:t>
            </a:r>
            <a:r>
              <a:rPr>
                <a:solidFill>
                  <a:srgbClr val="F16F3B"/>
                </a:solidFill>
              </a:rPr>
              <a:t> </a:t>
            </a:r>
            <a:r>
              <a:rPr>
                <a:solidFill>
                  <a:srgbClr val="4D4D4D"/>
                </a:solidFill>
              </a:rPr>
              <a:t>and advances in technology in over 30 years</a:t>
            </a:r>
          </a:p>
        </p:txBody>
      </p:sp>
      <p:grpSp>
        <p:nvGrpSpPr>
          <p:cNvPr id="973" name="Group 973"/>
          <p:cNvGrpSpPr/>
          <p:nvPr/>
        </p:nvGrpSpPr>
        <p:grpSpPr>
          <a:xfrm>
            <a:off x="13783820" y="9979376"/>
            <a:ext cx="10945804" cy="1980486"/>
            <a:chOff x="0" y="0"/>
            <a:chExt cx="10945802" cy="1980485"/>
          </a:xfrm>
        </p:grpSpPr>
        <p:pic>
          <p:nvPicPr>
            <p:cNvPr id="968" name="image10.png" descr="chevron18.pn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2009421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9" name="image10.png" descr="chevron18.pn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0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10.png" descr="chevron18.pn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3996271" y="0"/>
              <a:ext cx="2930660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image10.png" descr="chevron18.pn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5983127" y="0"/>
              <a:ext cx="2930660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2" name="image10.png" descr="chevron18.pn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8015144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4" name="Shape 974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993" name="Group 993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979" name="Group 979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975" name="Shape 97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6" name="Shape 97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7" name="Shape 97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8" name="Shape 97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980" name="Shape 98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9" name="Group 989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984" name="Shape 98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92" name="Group 992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990" name="Shape 99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98" name="Group 998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994" name="Shape 99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Shape 99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Shape 99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02" name="Group 1002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999" name="Shape 99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08" name="Group 1008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11" name="Group 1011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009" name="Shape 100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type="body" idx="13"/>
          </p:nvPr>
        </p:nvSpPr>
        <p:spPr>
          <a:xfrm>
            <a:off x="1268759" y="1064354"/>
            <a:ext cx="7406862" cy="457201"/>
          </a:xfrm>
          <a:prstGeom prst="rect">
            <a:avLst/>
          </a:prstGeom>
        </p:spPr>
        <p:txBody>
          <a:bodyPr/>
          <a:lstStyle/>
          <a:p>
            <a:pPr/>
            <a:r>
              <a:t>The Unsustainable Path for Traditional IT</a:t>
            </a:r>
          </a:p>
        </p:txBody>
      </p:sp>
      <p:sp>
        <p:nvSpPr>
          <p:cNvPr id="1014" name="Shape 10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5" name="Shape 1015"/>
          <p:cNvSpPr/>
          <p:nvPr>
            <p:ph type="body" idx="14"/>
          </p:nvPr>
        </p:nvSpPr>
        <p:spPr>
          <a:xfrm>
            <a:off x="1268759" y="226154"/>
            <a:ext cx="17619203" cy="914401"/>
          </a:xfrm>
          <a:prstGeom prst="rect">
            <a:avLst/>
          </a:prstGeom>
        </p:spPr>
        <p:txBody>
          <a:bodyPr/>
          <a:lstStyle/>
          <a:p>
            <a:pPr/>
            <a:r>
              <a:t>Business Expectations Exceed IT Capabilities</a:t>
            </a:r>
          </a:p>
        </p:txBody>
      </p:sp>
      <p:sp>
        <p:nvSpPr>
          <p:cNvPr id="1016" name="Shape 1016"/>
          <p:cNvSpPr/>
          <p:nvPr/>
        </p:nvSpPr>
        <p:spPr>
          <a:xfrm>
            <a:off x="-1" y="2777639"/>
            <a:ext cx="24384001" cy="1002045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rgbClr val="D9D9D9"/>
              </a:gs>
            </a:gsLst>
            <a:lin ang="16268969"/>
          </a:gra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914400">
              <a:lnSpc>
                <a:spcPct val="100000"/>
              </a:lnSpc>
              <a:defRPr spc="0" sz="48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17" name="Shape 1017"/>
          <p:cNvSpPr/>
          <p:nvPr/>
        </p:nvSpPr>
        <p:spPr>
          <a:xfrm>
            <a:off x="14550974" y="4163571"/>
            <a:ext cx="1" cy="62972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sp>
        <p:nvSpPr>
          <p:cNvPr id="1018" name="Shape 1018"/>
          <p:cNvSpPr/>
          <p:nvPr/>
        </p:nvSpPr>
        <p:spPr>
          <a:xfrm>
            <a:off x="10810080" y="5329107"/>
            <a:ext cx="374172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/>
            </a:lvl1pPr>
          </a:lstStyle>
          <a:p>
            <a:pPr/>
            <a:r>
              <a:t>Cloud</a:t>
            </a:r>
          </a:p>
        </p:txBody>
      </p:sp>
      <p:grpSp>
        <p:nvGrpSpPr>
          <p:cNvPr id="1021" name="Group 1021"/>
          <p:cNvGrpSpPr/>
          <p:nvPr/>
        </p:nvGrpSpPr>
        <p:grpSpPr>
          <a:xfrm>
            <a:off x="12310136" y="4382997"/>
            <a:ext cx="660755" cy="827731"/>
            <a:chOff x="0" y="0"/>
            <a:chExt cx="660754" cy="827730"/>
          </a:xfrm>
        </p:grpSpPr>
        <p:sp>
          <p:nvSpPr>
            <p:cNvPr id="1019" name="Shape 1019"/>
            <p:cNvSpPr/>
            <p:nvPr/>
          </p:nvSpPr>
          <p:spPr>
            <a:xfrm>
              <a:off x="-1" y="-1"/>
              <a:ext cx="660756" cy="82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66" y="0"/>
                  </a:moveTo>
                  <a:cubicBezTo>
                    <a:pt x="2234" y="0"/>
                    <a:pt x="2234" y="0"/>
                    <a:pt x="2234" y="0"/>
                  </a:cubicBezTo>
                  <a:cubicBezTo>
                    <a:pt x="1024" y="0"/>
                    <a:pt x="0" y="614"/>
                    <a:pt x="0" y="1340"/>
                  </a:cubicBezTo>
                  <a:cubicBezTo>
                    <a:pt x="0" y="20260"/>
                    <a:pt x="0" y="20260"/>
                    <a:pt x="0" y="20260"/>
                  </a:cubicBezTo>
                  <a:cubicBezTo>
                    <a:pt x="0" y="21014"/>
                    <a:pt x="1024" y="21600"/>
                    <a:pt x="2234" y="21600"/>
                  </a:cubicBezTo>
                  <a:cubicBezTo>
                    <a:pt x="19366" y="21600"/>
                    <a:pt x="19366" y="21600"/>
                    <a:pt x="19366" y="21600"/>
                  </a:cubicBezTo>
                  <a:cubicBezTo>
                    <a:pt x="20576" y="21600"/>
                    <a:pt x="21600" y="21014"/>
                    <a:pt x="21600" y="20260"/>
                  </a:cubicBezTo>
                  <a:cubicBezTo>
                    <a:pt x="21600" y="1340"/>
                    <a:pt x="21600" y="1340"/>
                    <a:pt x="21600" y="1340"/>
                  </a:cubicBezTo>
                  <a:cubicBezTo>
                    <a:pt x="21600" y="614"/>
                    <a:pt x="20576" y="0"/>
                    <a:pt x="19366" y="0"/>
                  </a:cubicBezTo>
                  <a:close/>
                  <a:moveTo>
                    <a:pt x="10800" y="20623"/>
                  </a:moveTo>
                  <a:cubicBezTo>
                    <a:pt x="10102" y="20623"/>
                    <a:pt x="9497" y="20260"/>
                    <a:pt x="9497" y="19842"/>
                  </a:cubicBezTo>
                  <a:cubicBezTo>
                    <a:pt x="9497" y="19423"/>
                    <a:pt x="10102" y="19060"/>
                    <a:pt x="10800" y="19060"/>
                  </a:cubicBezTo>
                  <a:cubicBezTo>
                    <a:pt x="11498" y="19060"/>
                    <a:pt x="12103" y="19423"/>
                    <a:pt x="12103" y="19842"/>
                  </a:cubicBezTo>
                  <a:cubicBezTo>
                    <a:pt x="12103" y="20260"/>
                    <a:pt x="11498" y="20623"/>
                    <a:pt x="10800" y="20623"/>
                  </a:cubicBezTo>
                  <a:close/>
                  <a:moveTo>
                    <a:pt x="20017" y="16326"/>
                  </a:moveTo>
                  <a:cubicBezTo>
                    <a:pt x="20017" y="17051"/>
                    <a:pt x="19040" y="17665"/>
                    <a:pt x="17783" y="17665"/>
                  </a:cubicBezTo>
                  <a:cubicBezTo>
                    <a:pt x="3817" y="17665"/>
                    <a:pt x="3817" y="17665"/>
                    <a:pt x="3817" y="17665"/>
                  </a:cubicBezTo>
                  <a:cubicBezTo>
                    <a:pt x="2560" y="17665"/>
                    <a:pt x="1583" y="17051"/>
                    <a:pt x="1583" y="16326"/>
                  </a:cubicBezTo>
                  <a:cubicBezTo>
                    <a:pt x="1583" y="2288"/>
                    <a:pt x="1583" y="2288"/>
                    <a:pt x="1583" y="2288"/>
                  </a:cubicBezTo>
                  <a:cubicBezTo>
                    <a:pt x="1583" y="1535"/>
                    <a:pt x="2560" y="949"/>
                    <a:pt x="3817" y="949"/>
                  </a:cubicBezTo>
                  <a:cubicBezTo>
                    <a:pt x="17783" y="949"/>
                    <a:pt x="17783" y="949"/>
                    <a:pt x="17783" y="949"/>
                  </a:cubicBezTo>
                  <a:cubicBezTo>
                    <a:pt x="19040" y="949"/>
                    <a:pt x="20017" y="1535"/>
                    <a:pt x="20017" y="2288"/>
                  </a:cubicBezTo>
                  <a:lnTo>
                    <a:pt x="20017" y="16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94519" y="157012"/>
              <a:ext cx="471523" cy="21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71" fill="norm" stroke="1" extrusionOk="0">
                  <a:moveTo>
                    <a:pt x="14001" y="2"/>
                  </a:moveTo>
                  <a:cubicBezTo>
                    <a:pt x="12029" y="-81"/>
                    <a:pt x="10315" y="1983"/>
                    <a:pt x="9583" y="4963"/>
                  </a:cubicBezTo>
                  <a:cubicBezTo>
                    <a:pt x="9094" y="4589"/>
                    <a:pt x="8554" y="4381"/>
                    <a:pt x="7977" y="4356"/>
                  </a:cubicBezTo>
                  <a:cubicBezTo>
                    <a:pt x="6041" y="4281"/>
                    <a:pt x="4404" y="6428"/>
                    <a:pt x="4007" y="9350"/>
                  </a:cubicBezTo>
                  <a:cubicBezTo>
                    <a:pt x="3760" y="9242"/>
                    <a:pt x="3497" y="9183"/>
                    <a:pt x="3230" y="9175"/>
                  </a:cubicBezTo>
                  <a:cubicBezTo>
                    <a:pt x="1489" y="9108"/>
                    <a:pt x="42" y="11297"/>
                    <a:pt x="1" y="14061"/>
                  </a:cubicBezTo>
                  <a:cubicBezTo>
                    <a:pt x="-40" y="16824"/>
                    <a:pt x="1340" y="19113"/>
                    <a:pt x="3080" y="19188"/>
                  </a:cubicBezTo>
                  <a:cubicBezTo>
                    <a:pt x="3626" y="19205"/>
                    <a:pt x="4146" y="19014"/>
                    <a:pt x="4599" y="18639"/>
                  </a:cubicBezTo>
                  <a:cubicBezTo>
                    <a:pt x="5356" y="19913"/>
                    <a:pt x="6602" y="20787"/>
                    <a:pt x="8023" y="20845"/>
                  </a:cubicBezTo>
                  <a:cubicBezTo>
                    <a:pt x="9166" y="20886"/>
                    <a:pt x="10212" y="20395"/>
                    <a:pt x="10994" y="19571"/>
                  </a:cubicBezTo>
                  <a:cubicBezTo>
                    <a:pt x="11633" y="20703"/>
                    <a:pt x="12544" y="21427"/>
                    <a:pt x="13558" y="21469"/>
                  </a:cubicBezTo>
                  <a:cubicBezTo>
                    <a:pt x="14882" y="21519"/>
                    <a:pt x="16061" y="20404"/>
                    <a:pt x="16720" y="18681"/>
                  </a:cubicBezTo>
                  <a:cubicBezTo>
                    <a:pt x="17147" y="19097"/>
                    <a:pt x="17636" y="19347"/>
                    <a:pt x="18151" y="19363"/>
                  </a:cubicBezTo>
                  <a:cubicBezTo>
                    <a:pt x="19954" y="19438"/>
                    <a:pt x="21462" y="16774"/>
                    <a:pt x="21509" y="13445"/>
                  </a:cubicBezTo>
                  <a:cubicBezTo>
                    <a:pt x="21560" y="10215"/>
                    <a:pt x="20237" y="7544"/>
                    <a:pt x="18527" y="7285"/>
                  </a:cubicBezTo>
                  <a:cubicBezTo>
                    <a:pt x="18296" y="3265"/>
                    <a:pt x="16380" y="94"/>
                    <a:pt x="14001" y="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1826511">
                <a:lnSpc>
                  <a:spcPct val="100000"/>
                </a:lnSpc>
                <a:defRPr spc="0"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22" name="Shape 1022"/>
          <p:cNvSpPr/>
          <p:nvPr/>
        </p:nvSpPr>
        <p:spPr>
          <a:xfrm flipH="1">
            <a:off x="10824540" y="4240957"/>
            <a:ext cx="1" cy="6297238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sp>
        <p:nvSpPr>
          <p:cNvPr id="1023" name="Shape 1023"/>
          <p:cNvSpPr/>
          <p:nvPr/>
        </p:nvSpPr>
        <p:spPr>
          <a:xfrm flipH="1">
            <a:off x="7158266" y="4240957"/>
            <a:ext cx="1" cy="6297238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sp>
        <p:nvSpPr>
          <p:cNvPr id="1024" name="Shape 1024"/>
          <p:cNvSpPr/>
          <p:nvPr/>
        </p:nvSpPr>
        <p:spPr>
          <a:xfrm>
            <a:off x="11528162" y="3060621"/>
            <a:ext cx="7119347" cy="802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" y="15680"/>
                </a:moveTo>
                <a:lnTo>
                  <a:pt x="0" y="21600"/>
                </a:lnTo>
                <a:lnTo>
                  <a:pt x="20115" y="19705"/>
                </a:lnTo>
                <a:lnTo>
                  <a:pt x="21160" y="19691"/>
                </a:lnTo>
                <a:lnTo>
                  <a:pt x="21600" y="0"/>
                </a:lnTo>
                <a:lnTo>
                  <a:pt x="20064" y="2422"/>
                </a:lnTo>
                <a:lnTo>
                  <a:pt x="18304" y="4498"/>
                </a:lnTo>
                <a:lnTo>
                  <a:pt x="15636" y="6466"/>
                </a:lnTo>
                <a:lnTo>
                  <a:pt x="11733" y="9067"/>
                </a:lnTo>
                <a:lnTo>
                  <a:pt x="9356" y="10412"/>
                </a:lnTo>
                <a:lnTo>
                  <a:pt x="4080" y="12545"/>
                </a:lnTo>
                <a:lnTo>
                  <a:pt x="832" y="13802"/>
                </a:lnTo>
                <a:lnTo>
                  <a:pt x="6" y="15680"/>
                </a:lnTo>
                <a:close/>
              </a:path>
            </a:pathLst>
          </a:custGeom>
          <a:solidFill>
            <a:srgbClr val="F5DF6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914400">
              <a:lnSpc>
                <a:spcPct val="100000"/>
              </a:lnSpc>
              <a:defRPr spc="0" sz="3600">
                <a:solidFill>
                  <a:srgbClr val="AEBF2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25" name="Shape 1025"/>
          <p:cNvSpPr/>
          <p:nvPr/>
        </p:nvSpPr>
        <p:spPr>
          <a:xfrm rot="19739734">
            <a:off x="3307741" y="3948906"/>
            <a:ext cx="17525948" cy="50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2" fill="norm" stroke="1" extrusionOk="0">
                <a:moveTo>
                  <a:pt x="19846" y="8194"/>
                </a:moveTo>
                <a:lnTo>
                  <a:pt x="21600" y="12098"/>
                </a:lnTo>
                <a:lnTo>
                  <a:pt x="19824" y="17334"/>
                </a:lnTo>
                <a:lnTo>
                  <a:pt x="19760" y="14486"/>
                </a:lnTo>
                <a:cubicBezTo>
                  <a:pt x="17695" y="14097"/>
                  <a:pt x="10744" y="21600"/>
                  <a:pt x="7451" y="19873"/>
                </a:cubicBezTo>
                <a:cubicBezTo>
                  <a:pt x="4157" y="18146"/>
                  <a:pt x="1475" y="9023"/>
                  <a:pt x="0" y="4126"/>
                </a:cubicBezTo>
                <a:lnTo>
                  <a:pt x="923" y="0"/>
                </a:lnTo>
                <a:cubicBezTo>
                  <a:pt x="2380" y="3252"/>
                  <a:pt x="4945" y="12607"/>
                  <a:pt x="8118" y="14401"/>
                </a:cubicBezTo>
                <a:cubicBezTo>
                  <a:pt x="11291" y="16194"/>
                  <a:pt x="17972" y="11150"/>
                  <a:pt x="19959" y="10761"/>
                </a:cubicBezTo>
                <a:lnTo>
                  <a:pt x="19846" y="8194"/>
                </a:lnTo>
                <a:close/>
              </a:path>
            </a:pathLst>
          </a:custGeom>
          <a:solidFill>
            <a:srgbClr val="73B2D1"/>
          </a:solidFill>
          <a:ln w="50800">
            <a:solidFill>
              <a:srgbClr val="FFFFFF"/>
            </a:solidFill>
          </a:ln>
          <a:effectLst>
            <a:outerShdw sx="100000" sy="100000" kx="0" ky="0" algn="b" rotWithShape="0" blurRad="774700" dist="635000" dir="5400000">
              <a:srgbClr val="000000">
                <a:alpha val="31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b="1" spc="0" sz="3600">
                <a:solidFill>
                  <a:srgbClr val="FFFFFF"/>
                </a:solidFill>
                <a:effectLst>
                  <a:outerShdw sx="100000" sy="100000" kx="0" ky="0" algn="b" rotWithShape="0" blurRad="63500" dist="0" dir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3712450" y="3263567"/>
            <a:ext cx="1097287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ctr" defTabSz="1826762">
              <a:lnSpc>
                <a:spcPct val="100000"/>
              </a:lnSpc>
              <a:defRPr b="1" spc="0" sz="4200"/>
            </a:lvl1pPr>
          </a:lstStyle>
          <a:p>
            <a:pPr>
              <a:defRPr b="0"/>
            </a:pPr>
            <a:r>
              <a:rPr b="1"/>
              <a:t>IT Technology Eras</a:t>
            </a:r>
          </a:p>
        </p:txBody>
      </p:sp>
      <p:sp>
        <p:nvSpPr>
          <p:cNvPr id="1027" name="Shape 1027"/>
          <p:cNvSpPr/>
          <p:nvPr/>
        </p:nvSpPr>
        <p:spPr>
          <a:xfrm>
            <a:off x="3722940" y="5329104"/>
            <a:ext cx="34036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/>
            </a:lvl1pPr>
          </a:lstStyle>
          <a:p>
            <a:pPr/>
            <a:r>
              <a:t>Mainframe</a:t>
            </a:r>
          </a:p>
        </p:txBody>
      </p:sp>
      <p:sp>
        <p:nvSpPr>
          <p:cNvPr id="1028" name="Shape 1028"/>
          <p:cNvSpPr/>
          <p:nvPr/>
        </p:nvSpPr>
        <p:spPr>
          <a:xfrm>
            <a:off x="7139511" y="5329104"/>
            <a:ext cx="367057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/>
            </a:lvl1pPr>
          </a:lstStyle>
          <a:p>
            <a:pPr/>
            <a:r>
              <a:t>Client-Server</a:t>
            </a:r>
          </a:p>
        </p:txBody>
      </p:sp>
      <p:sp>
        <p:nvSpPr>
          <p:cNvPr id="1029" name="Shape 1029"/>
          <p:cNvSpPr/>
          <p:nvPr/>
        </p:nvSpPr>
        <p:spPr>
          <a:xfrm>
            <a:off x="8035749" y="4459255"/>
            <a:ext cx="1139883" cy="73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744"/>
                </a:moveTo>
                <a:lnTo>
                  <a:pt x="9130" y="16744"/>
                </a:lnTo>
                <a:lnTo>
                  <a:pt x="9130" y="20720"/>
                </a:lnTo>
                <a:lnTo>
                  <a:pt x="5644" y="20720"/>
                </a:lnTo>
                <a:lnTo>
                  <a:pt x="5644" y="21600"/>
                </a:lnTo>
                <a:lnTo>
                  <a:pt x="15948" y="21600"/>
                </a:lnTo>
                <a:lnTo>
                  <a:pt x="15948" y="20720"/>
                </a:lnTo>
                <a:lnTo>
                  <a:pt x="12470" y="20720"/>
                </a:lnTo>
                <a:lnTo>
                  <a:pt x="12470" y="16744"/>
                </a:lnTo>
                <a:lnTo>
                  <a:pt x="21600" y="16744"/>
                </a:lnTo>
                <a:lnTo>
                  <a:pt x="21600" y="0"/>
                </a:lnTo>
                <a:lnTo>
                  <a:pt x="0" y="0"/>
                </a:lnTo>
                <a:lnTo>
                  <a:pt x="0" y="16744"/>
                </a:lnTo>
                <a:close/>
                <a:moveTo>
                  <a:pt x="1889" y="2377"/>
                </a:moveTo>
                <a:lnTo>
                  <a:pt x="19719" y="2377"/>
                </a:lnTo>
                <a:lnTo>
                  <a:pt x="19719" y="14366"/>
                </a:lnTo>
                <a:lnTo>
                  <a:pt x="1889" y="14366"/>
                </a:lnTo>
                <a:lnTo>
                  <a:pt x="1889" y="23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914400">
              <a:lnSpc>
                <a:spcPct val="100000"/>
              </a:lnSpc>
              <a:defRPr spc="0" sz="48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0" name="Shape 1030"/>
          <p:cNvSpPr/>
          <p:nvPr/>
        </p:nvSpPr>
        <p:spPr>
          <a:xfrm>
            <a:off x="9276460" y="4505506"/>
            <a:ext cx="485663" cy="705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688" y="0"/>
                </a:moveTo>
                <a:cubicBezTo>
                  <a:pt x="2872" y="0"/>
                  <a:pt x="2872" y="0"/>
                  <a:pt x="2872" y="0"/>
                </a:cubicBezTo>
                <a:cubicBezTo>
                  <a:pt x="1294" y="0"/>
                  <a:pt x="0" y="668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0932"/>
                  <a:pt x="1294" y="21600"/>
                  <a:pt x="2872" y="21600"/>
                </a:cubicBezTo>
                <a:cubicBezTo>
                  <a:pt x="18688" y="21600"/>
                  <a:pt x="18688" y="21600"/>
                  <a:pt x="18688" y="21600"/>
                </a:cubicBezTo>
                <a:cubicBezTo>
                  <a:pt x="20306" y="21600"/>
                  <a:pt x="21600" y="20932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668"/>
                  <a:pt x="20306" y="0"/>
                  <a:pt x="18688" y="0"/>
                </a:cubicBezTo>
                <a:close/>
                <a:moveTo>
                  <a:pt x="10800" y="2442"/>
                </a:moveTo>
                <a:cubicBezTo>
                  <a:pt x="12216" y="2442"/>
                  <a:pt x="13348" y="3026"/>
                  <a:pt x="13348" y="3757"/>
                </a:cubicBezTo>
                <a:cubicBezTo>
                  <a:pt x="13348" y="4487"/>
                  <a:pt x="12216" y="5071"/>
                  <a:pt x="10800" y="5071"/>
                </a:cubicBezTo>
                <a:cubicBezTo>
                  <a:pt x="9384" y="5071"/>
                  <a:pt x="8211" y="4487"/>
                  <a:pt x="8211" y="3757"/>
                </a:cubicBezTo>
                <a:cubicBezTo>
                  <a:pt x="8211" y="3026"/>
                  <a:pt x="9384" y="2442"/>
                  <a:pt x="10800" y="2442"/>
                </a:cubicBezTo>
                <a:close/>
                <a:moveTo>
                  <a:pt x="18202" y="19033"/>
                </a:moveTo>
                <a:cubicBezTo>
                  <a:pt x="3398" y="19033"/>
                  <a:pt x="3398" y="19033"/>
                  <a:pt x="3398" y="19033"/>
                </a:cubicBezTo>
                <a:cubicBezTo>
                  <a:pt x="3398" y="18553"/>
                  <a:pt x="3398" y="18553"/>
                  <a:pt x="3398" y="18553"/>
                </a:cubicBezTo>
                <a:cubicBezTo>
                  <a:pt x="18202" y="18553"/>
                  <a:pt x="18202" y="18553"/>
                  <a:pt x="18202" y="18553"/>
                </a:cubicBezTo>
                <a:lnTo>
                  <a:pt x="18202" y="19033"/>
                </a:lnTo>
                <a:close/>
                <a:moveTo>
                  <a:pt x="18202" y="17593"/>
                </a:moveTo>
                <a:cubicBezTo>
                  <a:pt x="3398" y="17593"/>
                  <a:pt x="3398" y="17593"/>
                  <a:pt x="3398" y="17593"/>
                </a:cubicBezTo>
                <a:cubicBezTo>
                  <a:pt x="3398" y="17134"/>
                  <a:pt x="3398" y="17134"/>
                  <a:pt x="3398" y="17134"/>
                </a:cubicBezTo>
                <a:cubicBezTo>
                  <a:pt x="18202" y="17134"/>
                  <a:pt x="18202" y="17134"/>
                  <a:pt x="18202" y="17134"/>
                </a:cubicBezTo>
                <a:lnTo>
                  <a:pt x="18202" y="17593"/>
                </a:lnTo>
                <a:close/>
                <a:moveTo>
                  <a:pt x="18202" y="16174"/>
                </a:moveTo>
                <a:cubicBezTo>
                  <a:pt x="3398" y="16174"/>
                  <a:pt x="3398" y="16174"/>
                  <a:pt x="3398" y="16174"/>
                </a:cubicBezTo>
                <a:cubicBezTo>
                  <a:pt x="3398" y="15694"/>
                  <a:pt x="3398" y="15694"/>
                  <a:pt x="3398" y="15694"/>
                </a:cubicBezTo>
                <a:cubicBezTo>
                  <a:pt x="18202" y="15694"/>
                  <a:pt x="18202" y="15694"/>
                  <a:pt x="18202" y="15694"/>
                </a:cubicBezTo>
                <a:lnTo>
                  <a:pt x="18202" y="16174"/>
                </a:lnTo>
                <a:close/>
                <a:moveTo>
                  <a:pt x="18202" y="14734"/>
                </a:moveTo>
                <a:cubicBezTo>
                  <a:pt x="3398" y="14734"/>
                  <a:pt x="3398" y="14734"/>
                  <a:pt x="3398" y="14734"/>
                </a:cubicBezTo>
                <a:cubicBezTo>
                  <a:pt x="3398" y="14254"/>
                  <a:pt x="3398" y="14254"/>
                  <a:pt x="3398" y="14254"/>
                </a:cubicBezTo>
                <a:cubicBezTo>
                  <a:pt x="18202" y="14254"/>
                  <a:pt x="18202" y="14254"/>
                  <a:pt x="18202" y="14254"/>
                </a:cubicBezTo>
                <a:lnTo>
                  <a:pt x="18202" y="14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 defTabSz="914400">
              <a:lnSpc>
                <a:spcPct val="100000"/>
              </a:lnSpc>
              <a:defRPr spc="0" sz="4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034" name="Group 1034"/>
          <p:cNvGrpSpPr/>
          <p:nvPr/>
        </p:nvGrpSpPr>
        <p:grpSpPr>
          <a:xfrm>
            <a:off x="4852295" y="4442218"/>
            <a:ext cx="1158807" cy="730545"/>
            <a:chOff x="0" y="0"/>
            <a:chExt cx="1158805" cy="730544"/>
          </a:xfrm>
        </p:grpSpPr>
        <p:sp>
          <p:nvSpPr>
            <p:cNvPr id="1031" name="Shape 1031"/>
            <p:cNvSpPr/>
            <p:nvPr/>
          </p:nvSpPr>
          <p:spPr>
            <a:xfrm>
              <a:off x="738753" y="196810"/>
              <a:ext cx="230020" cy="17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9" y="0"/>
                    <a:pt x="0" y="4849"/>
                    <a:pt x="0" y="10756"/>
                  </a:cubicBezTo>
                  <a:cubicBezTo>
                    <a:pt x="0" y="16751"/>
                    <a:pt x="4829" y="21600"/>
                    <a:pt x="10800" y="21600"/>
                  </a:cubicBezTo>
                  <a:cubicBezTo>
                    <a:pt x="16771" y="21600"/>
                    <a:pt x="21600" y="16751"/>
                    <a:pt x="21600" y="10756"/>
                  </a:cubicBezTo>
                  <a:cubicBezTo>
                    <a:pt x="21600" y="4849"/>
                    <a:pt x="16771" y="0"/>
                    <a:pt x="10800" y="0"/>
                  </a:cubicBezTo>
                  <a:close/>
                  <a:moveTo>
                    <a:pt x="10800" y="17897"/>
                  </a:moveTo>
                  <a:cubicBezTo>
                    <a:pt x="6937" y="17897"/>
                    <a:pt x="3776" y="14723"/>
                    <a:pt x="3776" y="10756"/>
                  </a:cubicBezTo>
                  <a:cubicBezTo>
                    <a:pt x="3776" y="6877"/>
                    <a:pt x="6937" y="3703"/>
                    <a:pt x="10800" y="3703"/>
                  </a:cubicBezTo>
                  <a:cubicBezTo>
                    <a:pt x="14751" y="3703"/>
                    <a:pt x="17824" y="6877"/>
                    <a:pt x="17824" y="10756"/>
                  </a:cubicBezTo>
                  <a:cubicBezTo>
                    <a:pt x="17824" y="14723"/>
                    <a:pt x="14751" y="17897"/>
                    <a:pt x="10800" y="178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189637" y="196810"/>
              <a:ext cx="230020" cy="17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56"/>
                  </a:moveTo>
                  <a:cubicBezTo>
                    <a:pt x="21600" y="4849"/>
                    <a:pt x="16771" y="0"/>
                    <a:pt x="10800" y="0"/>
                  </a:cubicBezTo>
                  <a:cubicBezTo>
                    <a:pt x="4829" y="0"/>
                    <a:pt x="0" y="4849"/>
                    <a:pt x="0" y="10756"/>
                  </a:cubicBezTo>
                  <a:cubicBezTo>
                    <a:pt x="0" y="16751"/>
                    <a:pt x="4829" y="21600"/>
                    <a:pt x="10800" y="21600"/>
                  </a:cubicBezTo>
                  <a:cubicBezTo>
                    <a:pt x="16771" y="21600"/>
                    <a:pt x="21600" y="16751"/>
                    <a:pt x="21600" y="10756"/>
                  </a:cubicBezTo>
                  <a:close/>
                  <a:moveTo>
                    <a:pt x="3776" y="10756"/>
                  </a:moveTo>
                  <a:cubicBezTo>
                    <a:pt x="3776" y="6877"/>
                    <a:pt x="6937" y="3703"/>
                    <a:pt x="10800" y="3703"/>
                  </a:cubicBezTo>
                  <a:cubicBezTo>
                    <a:pt x="14751" y="3703"/>
                    <a:pt x="17824" y="6877"/>
                    <a:pt x="17824" y="10756"/>
                  </a:cubicBezTo>
                  <a:cubicBezTo>
                    <a:pt x="17824" y="14723"/>
                    <a:pt x="14751" y="17897"/>
                    <a:pt x="10800" y="17897"/>
                  </a:cubicBezTo>
                  <a:cubicBezTo>
                    <a:pt x="6937" y="17897"/>
                    <a:pt x="3776" y="14723"/>
                    <a:pt x="3776" y="10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-1" y="-1"/>
              <a:ext cx="1158807" cy="73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63" y="0"/>
                  </a:moveTo>
                  <a:cubicBezTo>
                    <a:pt x="837" y="0"/>
                    <a:pt x="837" y="0"/>
                    <a:pt x="837" y="0"/>
                  </a:cubicBezTo>
                  <a:cubicBezTo>
                    <a:pt x="384" y="0"/>
                    <a:pt x="0" y="456"/>
                    <a:pt x="0" y="995"/>
                  </a:cubicBezTo>
                  <a:cubicBezTo>
                    <a:pt x="0" y="20605"/>
                    <a:pt x="0" y="20605"/>
                    <a:pt x="0" y="20605"/>
                  </a:cubicBezTo>
                  <a:cubicBezTo>
                    <a:pt x="0" y="21165"/>
                    <a:pt x="384" y="21600"/>
                    <a:pt x="837" y="21600"/>
                  </a:cubicBezTo>
                  <a:cubicBezTo>
                    <a:pt x="20763" y="21600"/>
                    <a:pt x="20763" y="21600"/>
                    <a:pt x="20763" y="21600"/>
                  </a:cubicBezTo>
                  <a:cubicBezTo>
                    <a:pt x="21234" y="21600"/>
                    <a:pt x="21600" y="21165"/>
                    <a:pt x="21600" y="20605"/>
                  </a:cubicBezTo>
                  <a:cubicBezTo>
                    <a:pt x="21600" y="995"/>
                    <a:pt x="21600" y="995"/>
                    <a:pt x="21600" y="995"/>
                  </a:cubicBezTo>
                  <a:cubicBezTo>
                    <a:pt x="21600" y="456"/>
                    <a:pt x="21234" y="0"/>
                    <a:pt x="20763" y="0"/>
                  </a:cubicBezTo>
                  <a:close/>
                  <a:moveTo>
                    <a:pt x="9972" y="2384"/>
                  </a:moveTo>
                  <a:cubicBezTo>
                    <a:pt x="11628" y="2384"/>
                    <a:pt x="11628" y="2384"/>
                    <a:pt x="11628" y="2384"/>
                  </a:cubicBezTo>
                  <a:cubicBezTo>
                    <a:pt x="12203" y="2384"/>
                    <a:pt x="12447" y="2881"/>
                    <a:pt x="12151" y="3462"/>
                  </a:cubicBezTo>
                  <a:cubicBezTo>
                    <a:pt x="11332" y="5162"/>
                    <a:pt x="11332" y="5162"/>
                    <a:pt x="11332" y="5162"/>
                  </a:cubicBezTo>
                  <a:cubicBezTo>
                    <a:pt x="11035" y="5763"/>
                    <a:pt x="10565" y="5763"/>
                    <a:pt x="10286" y="5162"/>
                  </a:cubicBezTo>
                  <a:cubicBezTo>
                    <a:pt x="9449" y="3462"/>
                    <a:pt x="9449" y="3462"/>
                    <a:pt x="9449" y="3462"/>
                  </a:cubicBezTo>
                  <a:cubicBezTo>
                    <a:pt x="9170" y="2881"/>
                    <a:pt x="9397" y="2384"/>
                    <a:pt x="9972" y="2384"/>
                  </a:cubicBezTo>
                  <a:close/>
                  <a:moveTo>
                    <a:pt x="1325" y="8354"/>
                  </a:moveTo>
                  <a:cubicBezTo>
                    <a:pt x="1325" y="5493"/>
                    <a:pt x="3277" y="3192"/>
                    <a:pt x="5683" y="3192"/>
                  </a:cubicBezTo>
                  <a:cubicBezTo>
                    <a:pt x="8089" y="3192"/>
                    <a:pt x="10042" y="5493"/>
                    <a:pt x="10042" y="8354"/>
                  </a:cubicBezTo>
                  <a:cubicBezTo>
                    <a:pt x="10042" y="11215"/>
                    <a:pt x="8089" y="13536"/>
                    <a:pt x="5683" y="13536"/>
                  </a:cubicBezTo>
                  <a:cubicBezTo>
                    <a:pt x="3277" y="13536"/>
                    <a:pt x="1325" y="11215"/>
                    <a:pt x="1325" y="8354"/>
                  </a:cubicBezTo>
                  <a:close/>
                  <a:moveTo>
                    <a:pt x="17695" y="18325"/>
                  </a:moveTo>
                  <a:cubicBezTo>
                    <a:pt x="17695" y="18822"/>
                    <a:pt x="17364" y="19216"/>
                    <a:pt x="16945" y="19216"/>
                  </a:cubicBezTo>
                  <a:cubicBezTo>
                    <a:pt x="4655" y="19216"/>
                    <a:pt x="4655" y="19216"/>
                    <a:pt x="4655" y="19216"/>
                  </a:cubicBezTo>
                  <a:cubicBezTo>
                    <a:pt x="4236" y="19216"/>
                    <a:pt x="3905" y="18822"/>
                    <a:pt x="3905" y="18325"/>
                  </a:cubicBezTo>
                  <a:cubicBezTo>
                    <a:pt x="3905" y="16355"/>
                    <a:pt x="3905" y="16355"/>
                    <a:pt x="3905" y="16355"/>
                  </a:cubicBezTo>
                  <a:cubicBezTo>
                    <a:pt x="3905" y="15879"/>
                    <a:pt x="4236" y="15464"/>
                    <a:pt x="4655" y="15464"/>
                  </a:cubicBezTo>
                  <a:cubicBezTo>
                    <a:pt x="16945" y="15464"/>
                    <a:pt x="16945" y="15464"/>
                    <a:pt x="16945" y="15464"/>
                  </a:cubicBezTo>
                  <a:cubicBezTo>
                    <a:pt x="17364" y="15464"/>
                    <a:pt x="17695" y="15879"/>
                    <a:pt x="17695" y="16355"/>
                  </a:cubicBezTo>
                  <a:lnTo>
                    <a:pt x="17695" y="18325"/>
                  </a:lnTo>
                  <a:close/>
                  <a:moveTo>
                    <a:pt x="15917" y="13536"/>
                  </a:moveTo>
                  <a:cubicBezTo>
                    <a:pt x="13511" y="13536"/>
                    <a:pt x="11558" y="11215"/>
                    <a:pt x="11558" y="8354"/>
                  </a:cubicBezTo>
                  <a:cubicBezTo>
                    <a:pt x="11558" y="5493"/>
                    <a:pt x="13511" y="3192"/>
                    <a:pt x="15917" y="3192"/>
                  </a:cubicBezTo>
                  <a:cubicBezTo>
                    <a:pt x="18323" y="3192"/>
                    <a:pt x="20275" y="5493"/>
                    <a:pt x="20275" y="8354"/>
                  </a:cubicBezTo>
                  <a:cubicBezTo>
                    <a:pt x="20275" y="11215"/>
                    <a:pt x="18323" y="13536"/>
                    <a:pt x="15917" y="13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037" name="Group 1037"/>
          <p:cNvGrpSpPr/>
          <p:nvPr/>
        </p:nvGrpSpPr>
        <p:grpSpPr>
          <a:xfrm>
            <a:off x="4942552" y="5132081"/>
            <a:ext cx="978292" cy="78647"/>
            <a:chOff x="0" y="0"/>
            <a:chExt cx="978290" cy="78646"/>
          </a:xfrm>
        </p:grpSpPr>
        <p:sp>
          <p:nvSpPr>
            <p:cNvPr id="1035" name="Shape 1035"/>
            <p:cNvSpPr/>
            <p:nvPr/>
          </p:nvSpPr>
          <p:spPr>
            <a:xfrm>
              <a:off x="-1" y="0"/>
              <a:ext cx="104891" cy="78647"/>
            </a:xfrm>
            <a:prstGeom prst="roundRect">
              <a:avLst>
                <a:gd name="adj" fmla="val 625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1826762">
                <a:lnSpc>
                  <a:spcPct val="100000"/>
                </a:lnSpc>
                <a:defRPr spc="0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873401" y="0"/>
              <a:ext cx="104890" cy="78647"/>
            </a:xfrm>
            <a:prstGeom prst="roundRect">
              <a:avLst>
                <a:gd name="adj" fmla="val 625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1826762">
                <a:lnSpc>
                  <a:spcPct val="100000"/>
                </a:lnSpc>
                <a:defRPr spc="0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38" name="Shape 1038"/>
          <p:cNvSpPr/>
          <p:nvPr/>
        </p:nvSpPr>
        <p:spPr>
          <a:xfrm>
            <a:off x="19338430" y="5571780"/>
            <a:ext cx="4614417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100000"/>
              </a:lnSpc>
              <a:defRPr b="1" spc="0" sz="3600"/>
            </a:lvl1pPr>
          </a:lstStyle>
          <a:p>
            <a:pPr>
              <a:defRPr b="0"/>
            </a:pPr>
            <a:r>
              <a:rPr b="1"/>
              <a:t>The exponential increase in business expectations is unsustainable for IT</a:t>
            </a:r>
          </a:p>
        </p:txBody>
      </p:sp>
      <p:sp>
        <p:nvSpPr>
          <p:cNvPr id="1039" name="Shape 1039"/>
          <p:cNvSpPr/>
          <p:nvPr/>
        </p:nvSpPr>
        <p:spPr>
          <a:xfrm>
            <a:off x="14476355" y="7490007"/>
            <a:ext cx="3796963" cy="1190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/>
          <a:p>
            <a:pPr algn="ctr" defTabSz="914400">
              <a:lnSpc>
                <a:spcPts val="4000"/>
              </a:lnSpc>
              <a:defRPr spc="0" sz="3200">
                <a:solidFill>
                  <a:srgbClr val="00685D"/>
                </a:solidFill>
              </a:defRPr>
            </a:pPr>
            <a:r>
              <a:rPr b="1">
                <a:solidFill>
                  <a:srgbClr val="000000"/>
                </a:solidFill>
              </a:rPr>
              <a:t>Millions of Apps</a:t>
            </a:r>
            <a:endParaRPr b="1">
              <a:solidFill>
                <a:srgbClr val="000000"/>
              </a:solidFill>
            </a:endParaRPr>
          </a:p>
          <a:p>
            <a:pPr algn="ctr" defTabSz="914400">
              <a:lnSpc>
                <a:spcPts val="4000"/>
              </a:lnSpc>
              <a:defRPr spc="0" sz="3200">
                <a:solidFill>
                  <a:srgbClr val="00685D"/>
                </a:solidFill>
              </a:defRPr>
            </a:pPr>
            <a:r>
              <a:rPr b="1">
                <a:solidFill>
                  <a:srgbClr val="000000"/>
                </a:solidFill>
              </a:rPr>
              <a:t>Billions of Users</a:t>
            </a:r>
          </a:p>
        </p:txBody>
      </p:sp>
      <p:sp>
        <p:nvSpPr>
          <p:cNvPr id="1040" name="Shape 1040"/>
          <p:cNvSpPr/>
          <p:nvPr/>
        </p:nvSpPr>
        <p:spPr>
          <a:xfrm>
            <a:off x="681367" y="11766866"/>
            <a:ext cx="12597220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defTabSz="914400">
              <a:lnSpc>
                <a:spcPct val="100000"/>
              </a:lnSpc>
              <a:defRPr spc="0" sz="4800"/>
            </a:pPr>
            <a:r>
              <a:rPr sz="2400"/>
              <a:t>* Source: Gartner, 2013: </a:t>
            </a:r>
            <a:r>
              <a:rPr i="1" sz="2400"/>
              <a:t>“Hunting and Harvesting in a Digital World: The 2013 CIO Agenda”</a:t>
            </a:r>
          </a:p>
        </p:txBody>
      </p:sp>
      <p:grpSp>
        <p:nvGrpSpPr>
          <p:cNvPr id="1043" name="Group 1043"/>
          <p:cNvGrpSpPr/>
          <p:nvPr/>
        </p:nvGrpSpPr>
        <p:grpSpPr>
          <a:xfrm>
            <a:off x="3703458" y="9655884"/>
            <a:ext cx="16453215" cy="2348817"/>
            <a:chOff x="0" y="0"/>
            <a:chExt cx="16453214" cy="2348816"/>
          </a:xfrm>
        </p:grpSpPr>
        <p:sp>
          <p:nvSpPr>
            <p:cNvPr id="1041" name="Shape 1041"/>
            <p:cNvSpPr/>
            <p:nvPr/>
          </p:nvSpPr>
          <p:spPr>
            <a:xfrm>
              <a:off x="0" y="0"/>
              <a:ext cx="16453215" cy="2348817"/>
            </a:xfrm>
            <a:prstGeom prst="rightArrow">
              <a:avLst>
                <a:gd name="adj1" fmla="val 50000"/>
                <a:gd name="adj2" fmla="val 18750"/>
              </a:avLst>
            </a:prstGeom>
            <a:solidFill>
              <a:srgbClr val="00685D"/>
            </a:solidFill>
            <a:ln w="508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774700" dist="635000" dir="5400000">
                <a:srgbClr val="000000">
                  <a:alpha val="31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b="1" spc="0" sz="3600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5450006" y="901359"/>
              <a:ext cx="496599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914400">
                <a:lnSpc>
                  <a:spcPct val="100000"/>
                </a:lnSpc>
                <a:defRPr b="1" spc="0" sz="3600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  <a:effectLst/>
                </a:defRPr>
              </a:pPr>
              <a:r>
                <a:rPr b="1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</a:rPr>
                <a:t>$	 $	 $	 $	 $	 $</a:t>
              </a:r>
            </a:p>
          </p:txBody>
        </p:sp>
      </p:grpSp>
      <p:sp>
        <p:nvSpPr>
          <p:cNvPr id="1044" name="Shape 1044"/>
          <p:cNvSpPr/>
          <p:nvPr/>
        </p:nvSpPr>
        <p:spPr>
          <a:xfrm>
            <a:off x="-1" y="9410848"/>
            <a:ext cx="325120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b="1" spc="0" sz="3200">
                <a:solidFill>
                  <a:srgbClr val="FF6600"/>
                </a:solidFill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F6600"/>
                </a:solidFill>
              </a:rPr>
              <a:t>Ability of IT to Deliver S/W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20917" y="10517315"/>
            <a:ext cx="253028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b="1" spc="0" sz="3200">
                <a:solidFill>
                  <a:srgbClr val="00685D"/>
                </a:solidFill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0685D"/>
                </a:solidFill>
              </a:rPr>
              <a:t>Steady IT Budgets*</a:t>
            </a:r>
          </a:p>
        </p:txBody>
      </p:sp>
      <p:sp>
        <p:nvSpPr>
          <p:cNvPr id="1046" name="Shape 1046"/>
          <p:cNvSpPr/>
          <p:nvPr/>
        </p:nvSpPr>
        <p:spPr>
          <a:xfrm>
            <a:off x="495204" y="8066522"/>
            <a:ext cx="275599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b="1" spc="0" sz="3200">
                <a:solidFill>
                  <a:srgbClr val="73B2D1"/>
                </a:solidFill>
              </a:defRPr>
            </a:lvl1pPr>
          </a:lstStyle>
          <a:p>
            <a:pPr>
              <a:defRPr b="0"/>
            </a:pPr>
            <a:r>
              <a:rPr b="1"/>
              <a:t>Business Expectations</a:t>
            </a:r>
          </a:p>
        </p:txBody>
      </p:sp>
      <p:sp>
        <p:nvSpPr>
          <p:cNvPr id="1047" name="Shape 1047"/>
          <p:cNvSpPr/>
          <p:nvPr/>
        </p:nvSpPr>
        <p:spPr>
          <a:xfrm>
            <a:off x="3703458" y="9252346"/>
            <a:ext cx="16453215" cy="1935541"/>
          </a:xfrm>
          <a:prstGeom prst="rightArrow">
            <a:avLst>
              <a:gd name="adj1" fmla="val 50000"/>
              <a:gd name="adj2" fmla="val 22754"/>
            </a:avLst>
          </a:prstGeom>
          <a:solidFill>
            <a:srgbClr val="F16F3B"/>
          </a:solidFill>
          <a:ln w="50800">
            <a:solidFill>
              <a:srgbClr val="FFFFFF"/>
            </a:solidFill>
          </a:ln>
          <a:effectLst>
            <a:outerShdw sx="100000" sy="100000" kx="0" ky="0" algn="b" rotWithShape="0" blurRad="774700" dist="635000" dir="5400000">
              <a:srgbClr val="000000">
                <a:alpha val="31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b="1" spc="0" sz="3600">
                <a:solidFill>
                  <a:srgbClr val="FFFFFF"/>
                </a:solidFill>
                <a:effectLst>
                  <a:outerShdw sx="100000" sy="100000" kx="0" ky="0" algn="b" rotWithShape="0" blurRad="63500" dist="0" dir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8" name="Shape 1048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1067" name="Group 1067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053" name="Group 1053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049" name="Shape 104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0" name="Shape 105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1" name="Shape 105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2" name="Shape 105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57" name="Group 1057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054" name="Shape 105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63" name="Group 1063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058" name="Shape 105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66" name="Group 1066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064" name="Shape 106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072" name="Group 1072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068" name="Shape 106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9" name="Shape 106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0" name="Shape 107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1" name="Shape 107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76" name="Group 1076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073" name="Shape 107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82" name="Group 1082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077" name="Shape 107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85" name="Group 1085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083" name="Shape 108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7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4" grpId="5"/>
      <p:bldP build="whole" bldLvl="1" animBg="1" rev="0" advAuto="0" spid="1047" grpId="6"/>
      <p:bldP build="whole" bldLvl="1" animBg="1" rev="0" advAuto="0" spid="1043" grpId="3"/>
      <p:bldP build="whole" bldLvl="1" animBg="1" rev="0" advAuto="0" spid="1045" grpId="4"/>
      <p:bldP build="whole" bldLvl="1" animBg="1" rev="0" advAuto="0" spid="1046" grpId="1"/>
      <p:bldP build="whole" bldLvl="1" animBg="1" rev="0" advAuto="0" spid="1039" grpId="8"/>
      <p:bldP build="whole" bldLvl="1" animBg="1" rev="0" advAuto="0" spid="1025" grpId="2"/>
      <p:bldP build="whole" bldLvl="1" animBg="1" rev="0" advAuto="0" spid="1038" grpId="9"/>
      <p:bldP build="whole" bldLvl="1" animBg="1" rev="0" advAuto="0" spid="1024" grpId="7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type="body" idx="13"/>
          </p:nvPr>
        </p:nvSpPr>
        <p:spPr>
          <a:xfrm>
            <a:off x="1268759" y="1064354"/>
            <a:ext cx="7170270" cy="457201"/>
          </a:xfrm>
          <a:prstGeom prst="rect">
            <a:avLst/>
          </a:prstGeom>
        </p:spPr>
        <p:txBody>
          <a:bodyPr/>
          <a:lstStyle/>
          <a:p>
            <a:pPr/>
            <a:r>
              <a:t>Modern Silos Hold Apps &amp; Data Captive</a:t>
            </a:r>
          </a:p>
        </p:txBody>
      </p:sp>
      <p:sp>
        <p:nvSpPr>
          <p:cNvPr id="1090" name="Shape 10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1" name="Shape 1091"/>
          <p:cNvSpPr/>
          <p:nvPr>
            <p:ph type="body" idx="14"/>
          </p:nvPr>
        </p:nvSpPr>
        <p:spPr>
          <a:xfrm>
            <a:off x="1268759" y="226154"/>
            <a:ext cx="17679686" cy="914401"/>
          </a:xfrm>
          <a:prstGeom prst="rect">
            <a:avLst/>
          </a:prstGeom>
        </p:spPr>
        <p:txBody>
          <a:bodyPr/>
          <a:lstStyle/>
          <a:p>
            <a:pPr/>
            <a:r>
              <a:t>Great Software Remains Constrained By Silos</a:t>
            </a:r>
          </a:p>
        </p:txBody>
      </p:sp>
      <p:sp>
        <p:nvSpPr>
          <p:cNvPr id="1092" name="Shape 1092"/>
          <p:cNvSpPr/>
          <p:nvPr/>
        </p:nvSpPr>
        <p:spPr>
          <a:xfrm>
            <a:off x="4798517" y="9576565"/>
            <a:ext cx="1841686" cy="2194897"/>
          </a:xfrm>
          <a:prstGeom prst="rect">
            <a:avLst/>
          </a:prstGeom>
          <a:solidFill>
            <a:srgbClr val="949494"/>
          </a:solidFill>
          <a:ln w="25400">
            <a:solidFill>
              <a:srgbClr val="4D4D4D"/>
            </a:solidFill>
          </a:ln>
        </p:spPr>
        <p:txBody>
          <a:bodyPr lIns="121919" tIns="121919" rIns="121919" bIns="121919" anchor="ctr"/>
          <a:lstStyle/>
          <a:p>
            <a:pPr algn="ctr" defTabSz="1218535">
              <a:lnSpc>
                <a:spcPct val="100000"/>
              </a:lnSpc>
              <a:defRPr cap="all" spc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3" name="Shape 1093"/>
          <p:cNvSpPr/>
          <p:nvPr/>
        </p:nvSpPr>
        <p:spPr>
          <a:xfrm>
            <a:off x="277106" y="7121719"/>
            <a:ext cx="8675145" cy="77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>
            <a:lvl1pPr algn="ctr" defTabSz="914400">
              <a:lnSpc>
                <a:spcPct val="100000"/>
              </a:lnSpc>
              <a:defRPr b="1" spc="0" sz="4200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solidFill>
                  <a:srgbClr val="00685D"/>
                </a:solidFill>
              </a:defRPr>
            </a:pPr>
            <a:r>
              <a:rPr b="1">
                <a:solidFill>
                  <a:srgbClr val="F16F3B"/>
                </a:solidFill>
              </a:rPr>
              <a:t>Legacy Silos</a:t>
            </a:r>
          </a:p>
        </p:txBody>
      </p:sp>
      <p:pic>
        <p:nvPicPr>
          <p:cNvPr id="1094" name="image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7192" y="3398887"/>
            <a:ext cx="11751534" cy="389509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Shape 1095"/>
          <p:cNvSpPr/>
          <p:nvPr/>
        </p:nvSpPr>
        <p:spPr>
          <a:xfrm>
            <a:off x="10347296" y="2692850"/>
            <a:ext cx="12488849" cy="4707164"/>
          </a:xfrm>
          <a:prstGeom prst="roundRect">
            <a:avLst>
              <a:gd name="adj" fmla="val 1809"/>
            </a:avLst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6" name="Shape 1096"/>
          <p:cNvSpPr/>
          <p:nvPr/>
        </p:nvSpPr>
        <p:spPr>
          <a:xfrm>
            <a:off x="10598133" y="2620261"/>
            <a:ext cx="12232330" cy="77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>
            <a:lvl1pPr algn="ctr" defTabSz="914400">
              <a:lnSpc>
                <a:spcPct val="100000"/>
              </a:lnSpc>
              <a:defRPr b="1" spc="0" sz="4200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>
                <a:solidFill>
                  <a:srgbClr val="00685D"/>
                </a:solidFill>
              </a:defRPr>
            </a:pPr>
            <a:r>
              <a:rPr b="1">
                <a:solidFill>
                  <a:srgbClr val="F16F3B"/>
                </a:solidFill>
              </a:rPr>
              <a:t>Modern Silos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3951887" y="8492397"/>
            <a:ext cx="10432111" cy="330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4800"/>
            </a:pPr>
            <a:r>
              <a:t>Captive apps and data </a:t>
            </a:r>
          </a:p>
          <a:p>
            <a:pPr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4800"/>
            </a:pPr>
            <a:r>
              <a:t>Closed source/proprietary </a:t>
            </a:r>
          </a:p>
          <a:p>
            <a:pPr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4800"/>
            </a:pPr>
            <a:r>
              <a:t>Vendor lock-in</a:t>
            </a:r>
          </a:p>
          <a:p>
            <a:pPr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4800"/>
            </a:pPr>
            <a:r>
              <a:t>Talent and Expertise gap </a:t>
            </a:r>
          </a:p>
        </p:txBody>
      </p:sp>
      <p:pic>
        <p:nvPicPr>
          <p:cNvPr id="1098" name="image12.png" descr="big arrow 3.png"/>
          <p:cNvPicPr>
            <a:picLocks noChangeAspect="1"/>
          </p:cNvPicPr>
          <p:nvPr/>
        </p:nvPicPr>
        <p:blipFill>
          <a:blip r:embed="rId4">
            <a:alphaModFix amt="54000"/>
            <a:extLst/>
          </a:blip>
          <a:stretch>
            <a:fillRect/>
          </a:stretch>
        </p:blipFill>
        <p:spPr>
          <a:xfrm rot="20555189">
            <a:off x="7246036" y="7703928"/>
            <a:ext cx="7131626" cy="21625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6" name="Group 1126"/>
          <p:cNvGrpSpPr/>
          <p:nvPr/>
        </p:nvGrpSpPr>
        <p:grpSpPr>
          <a:xfrm>
            <a:off x="763341" y="8417781"/>
            <a:ext cx="7908864" cy="3371352"/>
            <a:chOff x="0" y="0"/>
            <a:chExt cx="7908862" cy="3371350"/>
          </a:xfrm>
        </p:grpSpPr>
        <p:grpSp>
          <p:nvGrpSpPr>
            <p:cNvPr id="1117" name="Group 1117"/>
            <p:cNvGrpSpPr/>
            <p:nvPr/>
          </p:nvGrpSpPr>
          <p:grpSpPr>
            <a:xfrm>
              <a:off x="0" y="0"/>
              <a:ext cx="7908864" cy="3371351"/>
              <a:chOff x="0" y="0"/>
              <a:chExt cx="7908862" cy="3371350"/>
            </a:xfrm>
          </p:grpSpPr>
          <p:grpSp>
            <p:nvGrpSpPr>
              <p:cNvPr id="1106" name="Group 1106"/>
              <p:cNvGrpSpPr/>
              <p:nvPr/>
            </p:nvGrpSpPr>
            <p:grpSpPr>
              <a:xfrm>
                <a:off x="0" y="0"/>
                <a:ext cx="7908864" cy="3371351"/>
                <a:chOff x="0" y="0"/>
                <a:chExt cx="7908863" cy="3371350"/>
              </a:xfrm>
            </p:grpSpPr>
            <p:sp>
              <p:nvSpPr>
                <p:cNvPr id="1099" name="Shape 1099"/>
                <p:cNvSpPr/>
                <p:nvPr/>
              </p:nvSpPr>
              <p:spPr>
                <a:xfrm>
                  <a:off x="4033595" y="0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0" y="1164505"/>
                  <a:ext cx="1841686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0" y="3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2034296" y="1164505"/>
                  <a:ext cx="1841686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2034296" y="3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6067177" y="1176454"/>
                  <a:ext cx="1841687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6067177" y="11952"/>
                  <a:ext cx="1841687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1109" name="Group 1109"/>
              <p:cNvGrpSpPr/>
              <p:nvPr/>
            </p:nvGrpSpPr>
            <p:grpSpPr>
              <a:xfrm>
                <a:off x="4114782" y="156016"/>
                <a:ext cx="1632193" cy="823950"/>
                <a:chOff x="0" y="0"/>
                <a:chExt cx="1632192" cy="823949"/>
              </a:xfrm>
            </p:grpSpPr>
            <p:sp>
              <p:nvSpPr>
                <p:cNvPr id="1107" name="Shape 1107"/>
                <p:cNvSpPr/>
                <p:nvPr/>
              </p:nvSpPr>
              <p:spPr>
                <a:xfrm>
                  <a:off x="0" y="0"/>
                  <a:ext cx="1632193" cy="8239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pic>
              <p:nvPicPr>
                <p:cNvPr id="1108" name="image13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175025" y="150021"/>
                  <a:ext cx="1282142" cy="523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10" name="image14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1482" y="51843"/>
                <a:ext cx="938725" cy="1060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1" name="image15.jp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196676" y="284231"/>
                <a:ext cx="1553390" cy="632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2" name="image16.png" descr="C:\Users\Dan\Desktop\gear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711565" y="1428376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3" name="image17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186995" y="503456"/>
                <a:ext cx="1604961" cy="2179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4" name="image16.png" descr="C:\Users\Dan\Desktop\gear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20270" y="1382762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5" name="image16.png" descr="C:\Users\Dan\Desktop\gear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595672" y="1382762"/>
                <a:ext cx="676276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6" name="image16.png" descr="C:\Users\Dan\Desktop\gear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43758" y="1382762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18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72709" y="1877181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9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81413" y="1831568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0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556816" y="1831568"/>
              <a:ext cx="676275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1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4901" y="1831568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2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51507" y="2449653"/>
              <a:ext cx="676275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3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60210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4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535613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5" name="image16.png" descr="C:\Users\Dan\Desktop\gear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3698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7" name="image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452679" y="5603357"/>
            <a:ext cx="2733850" cy="68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image19.png" descr="ICON_Cloud_Q30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343920" y="3972591"/>
            <a:ext cx="2425329" cy="10375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0000"/>
              </a:srgbClr>
            </a:outerShdw>
          </a:effectLst>
        </p:spPr>
      </p:pic>
      <p:pic>
        <p:nvPicPr>
          <p:cNvPr id="1129" name="image2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11165" y="4712320"/>
            <a:ext cx="3373540" cy="74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0" name="image2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130365" y="4319973"/>
            <a:ext cx="3260615" cy="569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image22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934034" y="5629816"/>
            <a:ext cx="4924636" cy="617187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Shape 1132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1151" name="Group 1151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137" name="Group 1137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133" name="Shape 113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34" name="Shape 113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35" name="Shape 113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36" name="Shape 113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41" name="Group 1141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138" name="Shape 113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47" name="Group 1147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142" name="Shape 114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50" name="Group 1150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148" name="Shape 114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156" name="Group 1156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152" name="Shape 115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3" name="Shape 115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4" name="Shape 115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60" name="Group 1160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157" name="Shape 115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66" name="Group 1166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161" name="Shape 116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69" name="Group 1169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167" name="Shape 116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7" grpId="2"/>
      <p:bldP build="whole" bldLvl="1" animBg="1" rev="0" advAuto="0" spid="109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/>
          <p:nvPr>
            <p:ph type="body" idx="13"/>
          </p:nvPr>
        </p:nvSpPr>
        <p:spPr>
          <a:xfrm>
            <a:off x="1268759" y="1064354"/>
            <a:ext cx="4074742" cy="457201"/>
          </a:xfrm>
          <a:prstGeom prst="rect">
            <a:avLst/>
          </a:prstGeom>
        </p:spPr>
        <p:txBody>
          <a:bodyPr/>
          <a:lstStyle/>
          <a:p>
            <a:pPr/>
            <a:r>
              <a:t>Where we are heading</a:t>
            </a:r>
          </a:p>
        </p:txBody>
      </p:sp>
      <p:sp>
        <p:nvSpPr>
          <p:cNvPr id="1174" name="Shape 1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5" name="Shape 1175"/>
          <p:cNvSpPr/>
          <p:nvPr>
            <p:ph type="body" idx="14"/>
          </p:nvPr>
        </p:nvSpPr>
        <p:spPr>
          <a:xfrm>
            <a:off x="1268759" y="226154"/>
            <a:ext cx="12069134" cy="914401"/>
          </a:xfrm>
          <a:prstGeom prst="rect">
            <a:avLst/>
          </a:prstGeom>
        </p:spPr>
        <p:txBody>
          <a:bodyPr/>
          <a:lstStyle/>
          <a:p>
            <a:pPr/>
            <a:r>
              <a:t>Mobile Trends in the Enterprise</a:t>
            </a:r>
          </a:p>
        </p:txBody>
      </p:sp>
      <p:grpSp>
        <p:nvGrpSpPr>
          <p:cNvPr id="1182" name="Group 1182"/>
          <p:cNvGrpSpPr/>
          <p:nvPr/>
        </p:nvGrpSpPr>
        <p:grpSpPr>
          <a:xfrm>
            <a:off x="6222966" y="3326280"/>
            <a:ext cx="4953001" cy="7606451"/>
            <a:chOff x="0" y="0"/>
            <a:chExt cx="4952999" cy="7606450"/>
          </a:xfrm>
        </p:grpSpPr>
        <p:graphicFrame>
          <p:nvGraphicFramePr>
            <p:cNvPr id="1176" name="Chart 1176"/>
            <p:cNvGraphicFramePr/>
            <p:nvPr/>
          </p:nvGraphicFramePr>
          <p:xfrm>
            <a:off x="568895" y="0"/>
            <a:ext cx="3815210" cy="381520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177" name="Shape 1177"/>
            <p:cNvSpPr/>
            <p:nvPr/>
          </p:nvSpPr>
          <p:spPr>
            <a:xfrm>
              <a:off x="748541" y="179646"/>
              <a:ext cx="3454083" cy="3454083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pc="31" sz="31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287577" y="983449"/>
              <a:ext cx="2376011" cy="1846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100000"/>
                </a:lnSpc>
                <a:defRPr spc="64" sz="6400"/>
              </a:lvl1pPr>
            </a:lstStyle>
            <a:p>
              <a:pPr/>
              <a:r>
                <a:t>20%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25759" y="5426953"/>
              <a:ext cx="4701829" cy="2179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pc="56"/>
              </a:pPr>
              <a:r>
                <a:t>20% of enterprise</a:t>
              </a:r>
            </a:p>
            <a:p>
              <a:pPr algn="ctr">
                <a:defRPr spc="56"/>
              </a:pPr>
              <a:r>
                <a:t> apps are mobile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826241" y="4228055"/>
              <a:ext cx="1300517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defRPr b="1" spc="88" sz="4400"/>
              </a:lvl1pPr>
            </a:lstStyle>
            <a:p>
              <a:pPr/>
              <a:r>
                <a:t>2013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0" y="5186745"/>
              <a:ext cx="4953000" cy="1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</p:grpSp>
      <p:grpSp>
        <p:nvGrpSpPr>
          <p:cNvPr id="1189" name="Group 1189"/>
          <p:cNvGrpSpPr/>
          <p:nvPr/>
        </p:nvGrpSpPr>
        <p:grpSpPr>
          <a:xfrm>
            <a:off x="12381444" y="3305095"/>
            <a:ext cx="4953001" cy="7640988"/>
            <a:chOff x="0" y="0"/>
            <a:chExt cx="4952999" cy="7640986"/>
          </a:xfrm>
        </p:grpSpPr>
        <p:graphicFrame>
          <p:nvGraphicFramePr>
            <p:cNvPr id="1183" name="Chart 1183"/>
            <p:cNvGraphicFramePr/>
            <p:nvPr/>
          </p:nvGraphicFramePr>
          <p:xfrm>
            <a:off x="568895" y="0"/>
            <a:ext cx="3815210" cy="381520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1184" name="Shape 1184"/>
            <p:cNvSpPr/>
            <p:nvPr/>
          </p:nvSpPr>
          <p:spPr>
            <a:xfrm>
              <a:off x="748540" y="179646"/>
              <a:ext cx="3454084" cy="3454083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pc="29" sz="30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287577" y="983449"/>
              <a:ext cx="2376012" cy="1846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100000"/>
                </a:lnSpc>
                <a:defRPr spc="64" sz="6400"/>
              </a:lvl1pPr>
            </a:lstStyle>
            <a:p>
              <a:pPr/>
              <a:r>
                <a:t>90%</a:t>
              </a: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25759" y="5461489"/>
              <a:ext cx="4701829" cy="2179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pc="56"/>
              </a:lvl1pPr>
            </a:lstStyle>
            <a:p>
              <a:pPr/>
              <a:r>
                <a:t>90% of enterprise apps will be desktop and mobile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826242" y="4309021"/>
              <a:ext cx="1300517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defRPr b="1" spc="88" sz="4400"/>
              </a:lvl1pPr>
            </a:lstStyle>
            <a:p>
              <a:pPr/>
              <a:r>
                <a:t>2017</a:t>
              </a: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0" y="5208582"/>
              <a:ext cx="4953000" cy="1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00000"/>
                </a:lnSpc>
                <a:defRPr spc="504" sz="7200"/>
              </a:pPr>
            </a:p>
          </p:txBody>
        </p:sp>
      </p:grpSp>
      <p:grpSp>
        <p:nvGrpSpPr>
          <p:cNvPr id="1194" name="Group 1194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190" name="Shape 119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1" name="Shape 119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2" name="Shape 119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3" name="Shape 119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98" name="Group 1198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195" name="Shape 119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04" name="Group 1204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199" name="Shape 119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07" name="Group 1207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205" name="Shape 120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26" name="Group 122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212" name="Group 1212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208" name="Shape 120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09" name="Shape 120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0" name="Shape 121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1" name="Shape 121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16" name="Group 1216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213" name="Shape 121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22" name="Group 1222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217" name="Shape 121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25" name="Group 1225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223" name="Shape 122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1227" name="Shape 1227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sp>
        <p:nvSpPr>
          <p:cNvPr id="1228" name="Shape 1228"/>
          <p:cNvSpPr/>
          <p:nvPr/>
        </p:nvSpPr>
        <p:spPr>
          <a:xfrm>
            <a:off x="238341" y="12227490"/>
            <a:ext cx="3980229" cy="57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pc="56"/>
            </a:lvl1pPr>
          </a:lstStyle>
          <a:p>
            <a:pPr/>
            <a:r>
              <a:t>Source: Gartner predicts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2" grpId="1"/>
      <p:bldP build="whole" bldLvl="1" animBg="1" rev="0" advAuto="0" spid="118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roup 1237"/>
          <p:cNvGrpSpPr/>
          <p:nvPr/>
        </p:nvGrpSpPr>
        <p:grpSpPr>
          <a:xfrm>
            <a:off x="12293600" y="2822221"/>
            <a:ext cx="10803467" cy="9223331"/>
            <a:chOff x="0" y="0"/>
            <a:chExt cx="10803466" cy="9223330"/>
          </a:xfrm>
        </p:grpSpPr>
        <p:sp>
          <p:nvSpPr>
            <p:cNvPr id="1230" name="Shape 1230"/>
            <p:cNvSpPr/>
            <p:nvPr/>
          </p:nvSpPr>
          <p:spPr>
            <a:xfrm>
              <a:off x="0" y="0"/>
              <a:ext cx="10803467" cy="9223331"/>
            </a:xfrm>
            <a:prstGeom prst="roundRect">
              <a:avLst>
                <a:gd name="adj" fmla="val 1057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D7DF97">
                  <a:alpha val="50000"/>
                </a:srgbClr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388321" y="6000045"/>
              <a:ext cx="9936204" cy="233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Continuous delivery, no planned downtime</a:t>
              </a:r>
              <a:endParaRPr sz="6400"/>
            </a:p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Instant scaling of apps and data services</a:t>
              </a:r>
              <a:endParaRPr sz="6400"/>
            </a:p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Automation and deployment consistency </a:t>
              </a:r>
              <a:br/>
              <a:r>
                <a:t>at every step</a:t>
              </a:r>
            </a:p>
          </p:txBody>
        </p:sp>
        <p:grpSp>
          <p:nvGrpSpPr>
            <p:cNvPr id="1235" name="Group 1235"/>
            <p:cNvGrpSpPr/>
            <p:nvPr/>
          </p:nvGrpSpPr>
          <p:grpSpPr>
            <a:xfrm>
              <a:off x="2373878" y="1190978"/>
              <a:ext cx="6114412" cy="4312620"/>
              <a:chOff x="0" y="0"/>
              <a:chExt cx="6114410" cy="4312618"/>
            </a:xfrm>
          </p:grpSpPr>
          <p:pic>
            <p:nvPicPr>
              <p:cNvPr id="1232" name="image33.png" descr="http://blog.zenoss.com/wp-content/uploads/2013/01/Cog-Cloud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8584"/>
              <a:stretch>
                <a:fillRect/>
              </a:stretch>
            </p:blipFill>
            <p:spPr>
              <a:xfrm>
                <a:off x="7400" y="0"/>
                <a:ext cx="6033975" cy="4312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33" name="Shape 1233"/>
              <p:cNvSpPr/>
              <p:nvPr/>
            </p:nvSpPr>
            <p:spPr>
              <a:xfrm>
                <a:off x="3885453" y="3793272"/>
                <a:ext cx="2228958" cy="373375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-1" y="3780829"/>
                <a:ext cx="2228959" cy="373375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1236" name="Shape 1236"/>
            <p:cNvSpPr/>
            <p:nvPr/>
          </p:nvSpPr>
          <p:spPr>
            <a:xfrm>
              <a:off x="3705623" y="161533"/>
              <a:ext cx="358638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b="1" cap="all" spc="0" sz="4200">
                  <a:solidFill>
                    <a:srgbClr val="F16F3B"/>
                  </a:solidFill>
                </a:defRPr>
              </a:lvl1pPr>
            </a:lstStyle>
            <a:p>
              <a:pPr>
                <a:defRPr b="0" cap="none">
                  <a:solidFill>
                    <a:srgbClr val="00685D"/>
                  </a:solidFill>
                </a:defRPr>
              </a:pPr>
              <a:r>
                <a:rPr b="1" cap="all">
                  <a:solidFill>
                    <a:srgbClr val="F16F3B"/>
                  </a:solidFill>
                </a:rPr>
                <a:t>Operators</a:t>
              </a:r>
            </a:p>
          </p:txBody>
        </p:sp>
      </p:grpSp>
      <p:grpSp>
        <p:nvGrpSpPr>
          <p:cNvPr id="1243" name="Group 1243"/>
          <p:cNvGrpSpPr/>
          <p:nvPr/>
        </p:nvGrpSpPr>
        <p:grpSpPr>
          <a:xfrm>
            <a:off x="1388532" y="2822221"/>
            <a:ext cx="10295468" cy="9223331"/>
            <a:chOff x="0" y="0"/>
            <a:chExt cx="10295466" cy="9223330"/>
          </a:xfrm>
        </p:grpSpPr>
        <p:grpSp>
          <p:nvGrpSpPr>
            <p:cNvPr id="1241" name="Group 1241"/>
            <p:cNvGrpSpPr/>
            <p:nvPr/>
          </p:nvGrpSpPr>
          <p:grpSpPr>
            <a:xfrm>
              <a:off x="0" y="0"/>
              <a:ext cx="10295467" cy="9223331"/>
              <a:chOff x="0" y="0"/>
              <a:chExt cx="10295466" cy="9223330"/>
            </a:xfrm>
          </p:grpSpPr>
          <p:sp>
            <p:nvSpPr>
              <p:cNvPr id="1238" name="Shape 1238"/>
              <p:cNvSpPr/>
              <p:nvPr/>
            </p:nvSpPr>
            <p:spPr>
              <a:xfrm>
                <a:off x="0" y="0"/>
                <a:ext cx="10295467" cy="9223331"/>
              </a:xfrm>
              <a:prstGeom prst="roundRect">
                <a:avLst>
                  <a:gd name="adj" fmla="val 1057"/>
                </a:avLst>
              </a:prstGeom>
              <a:gradFill flip="none" rotWithShape="1">
                <a:gsLst>
                  <a:gs pos="0">
                    <a:srgbClr val="D9D9D9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 w="25400" cap="flat">
                <a:solidFill>
                  <a:srgbClr val="D7DF97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pc="0" sz="3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pic>
            <p:nvPicPr>
              <p:cNvPr id="1239" name="image32.png" descr="http://www.paymentevolution.com/images/developer-gears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973312" y="1293149"/>
                <a:ext cx="5985355" cy="45930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40" name="Shape 1240"/>
              <p:cNvSpPr/>
              <p:nvPr/>
            </p:nvSpPr>
            <p:spPr>
              <a:xfrm>
                <a:off x="3014836" y="161533"/>
                <a:ext cx="3902309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19" tIns="121919" rIns="121919" bIns="12191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b="1" cap="all" spc="0" sz="4200">
                    <a:solidFill>
                      <a:srgbClr val="F16F3B"/>
                    </a:solidFill>
                  </a:defRPr>
                </a:lvl1pPr>
              </a:lstStyle>
              <a:p>
                <a:pPr>
                  <a:defRPr b="0" cap="none">
                    <a:solidFill>
                      <a:srgbClr val="00685D"/>
                    </a:solidFill>
                  </a:defRPr>
                </a:pPr>
                <a:r>
                  <a:rPr b="1" cap="all">
                    <a:solidFill>
                      <a:srgbClr val="F16F3B"/>
                    </a:solidFill>
                  </a:rPr>
                  <a:t>Developers</a:t>
                </a:r>
              </a:p>
            </p:txBody>
          </p:sp>
        </p:grpSp>
        <p:sp>
          <p:nvSpPr>
            <p:cNvPr id="1242" name="Shape 1242"/>
            <p:cNvSpPr/>
            <p:nvPr/>
          </p:nvSpPr>
          <p:spPr>
            <a:xfrm>
              <a:off x="373968" y="6012745"/>
              <a:ext cx="9377007" cy="288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Dramatically improve the developer experience</a:t>
              </a:r>
              <a:endParaRPr sz="6400"/>
            </a:p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Agile teams, rapid iteration</a:t>
              </a:r>
            </a:p>
            <a:p>
              <a:pPr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3600">
                  <a:solidFill>
                    <a:srgbClr val="4D4D4D"/>
                  </a:solidFill>
                </a:defRPr>
              </a:pPr>
              <a:r>
                <a:t>Ingest and incubate open source advancements and new data services</a:t>
              </a:r>
            </a:p>
          </p:txBody>
        </p:sp>
      </p:grpSp>
      <p:sp>
        <p:nvSpPr>
          <p:cNvPr id="1244" name="Shape 1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5" name="Shape 1245"/>
          <p:cNvSpPr/>
          <p:nvPr>
            <p:ph type="body" idx="14"/>
          </p:nvPr>
        </p:nvSpPr>
        <p:spPr>
          <a:xfrm>
            <a:off x="1192559" y="476250"/>
            <a:ext cx="16734137" cy="914400"/>
          </a:xfrm>
          <a:prstGeom prst="rect">
            <a:avLst/>
          </a:prstGeom>
        </p:spPr>
        <p:txBody>
          <a:bodyPr/>
          <a:lstStyle/>
          <a:p>
            <a:pPr/>
            <a:r>
              <a:t>Rapid Innovation Requires a New Approach</a:t>
            </a:r>
          </a:p>
        </p:txBody>
      </p:sp>
      <p:grpSp>
        <p:nvGrpSpPr>
          <p:cNvPr id="1266" name="Group 126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246" name="Shape 1246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grpSp>
          <p:nvGrpSpPr>
            <p:cNvPr id="1265" name="Group 1265"/>
            <p:cNvGrpSpPr/>
            <p:nvPr/>
          </p:nvGrpSpPr>
          <p:grpSpPr>
            <a:xfrm>
              <a:off x="-1" y="0"/>
              <a:ext cx="1616448" cy="1616447"/>
              <a:chOff x="0" y="0"/>
              <a:chExt cx="1616446" cy="1616446"/>
            </a:xfrm>
          </p:grpSpPr>
          <p:grpSp>
            <p:nvGrpSpPr>
              <p:cNvPr id="1251" name="Group 1251"/>
              <p:cNvGrpSpPr/>
              <p:nvPr/>
            </p:nvGrpSpPr>
            <p:grpSpPr>
              <a:xfrm rot="18900000">
                <a:off x="118361" y="522473"/>
                <a:ext cx="571501" cy="571501"/>
                <a:chOff x="0" y="0"/>
                <a:chExt cx="571500" cy="571500"/>
              </a:xfrm>
            </p:grpSpPr>
            <p:sp>
              <p:nvSpPr>
                <p:cNvPr id="1247" name="Shape 1247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48" name="Shape 1248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49" name="Shape 1249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0" name="Shape 1250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255" name="Group 1255"/>
              <p:cNvGrpSpPr/>
              <p:nvPr/>
            </p:nvGrpSpPr>
            <p:grpSpPr>
              <a:xfrm rot="13500000">
                <a:off x="522473" y="926585"/>
                <a:ext cx="571501" cy="571501"/>
                <a:chOff x="0" y="0"/>
                <a:chExt cx="571500" cy="571500"/>
              </a:xfrm>
            </p:grpSpPr>
            <p:sp>
              <p:nvSpPr>
                <p:cNvPr id="1252" name="Shape 1252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3" name="Shape 1253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4" name="Shape 1254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261" name="Group 1261"/>
              <p:cNvGrpSpPr/>
              <p:nvPr/>
            </p:nvGrpSpPr>
            <p:grpSpPr>
              <a:xfrm rot="2700000">
                <a:off x="522473" y="118361"/>
                <a:ext cx="571501" cy="571501"/>
                <a:chOff x="0" y="0"/>
                <a:chExt cx="571500" cy="571500"/>
              </a:xfrm>
            </p:grpSpPr>
            <p:sp>
              <p:nvSpPr>
                <p:cNvPr id="1256" name="Shape 1256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7" name="Shape 1257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8" name="Shape 1258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59" name="Shape 1259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60" name="Shape 1260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264" name="Group 1264"/>
              <p:cNvGrpSpPr/>
              <p:nvPr/>
            </p:nvGrpSpPr>
            <p:grpSpPr>
              <a:xfrm rot="8100000">
                <a:off x="926585" y="522473"/>
                <a:ext cx="571501" cy="571501"/>
                <a:chOff x="0" y="0"/>
                <a:chExt cx="571500" cy="571500"/>
              </a:xfrm>
            </p:grpSpPr>
            <p:sp>
              <p:nvSpPr>
                <p:cNvPr id="1262" name="Shape 1262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263" name="Shape 1263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</p:grpSp>
      <p:grpSp>
        <p:nvGrpSpPr>
          <p:cNvPr id="1271" name="Group 1271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267" name="Shape 126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8" name="Shape 126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9" name="Shape 126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0" name="Shape 127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75" name="Group 1275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272" name="Shape 127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81" name="Group 1281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276" name="Shape 127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84" name="Group 1284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282" name="Shape 128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85" name="Shape 1285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3" grpId="1"/>
      <p:bldP build="whole" bldLvl="1" animBg="1" rev="0" advAuto="0" spid="123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tar_trek_badge_by_dhlarson-d41w5yn.png"/>
          <p:cNvPicPr>
            <a:picLocks noChangeAspect="1"/>
          </p:cNvPicPr>
          <p:nvPr/>
        </p:nvPicPr>
        <p:blipFill>
          <a:blip r:embed="rId3">
            <a:alphaModFix amt="63057"/>
            <a:extLst/>
          </a:blip>
          <a:stretch>
            <a:fillRect/>
          </a:stretch>
        </p:blipFill>
        <p:spPr>
          <a:xfrm>
            <a:off x="-1574800" y="812800"/>
            <a:ext cx="13716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>
            <p:ph type="title"/>
          </p:nvPr>
        </p:nvSpPr>
        <p:spPr>
          <a:xfrm>
            <a:off x="7518400" y="7467624"/>
            <a:ext cx="20828000" cy="57911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433FF"/>
                </a:solidFill>
                <a:latin typeface="Krupper"/>
                <a:ea typeface="Krupper"/>
                <a:cs typeface="Krupper"/>
                <a:sym typeface="Krupper"/>
              </a:defRPr>
            </a:pPr>
            <a:r>
              <a:t>Modern </a:t>
            </a:r>
          </a:p>
          <a:p>
            <a:pPr>
              <a:defRPr>
                <a:solidFill>
                  <a:srgbClr val="0433FF"/>
                </a:solidFill>
                <a:latin typeface="Krupper"/>
                <a:ea typeface="Krupper"/>
                <a:cs typeface="Krupper"/>
                <a:sym typeface="Krupper"/>
              </a:defRPr>
            </a:pPr>
            <a:r>
              <a:t>Development</a:t>
            </a:r>
          </a:p>
          <a:p>
            <a:pPr>
              <a:defRPr>
                <a:solidFill>
                  <a:srgbClr val="0433FF"/>
                </a:solidFill>
                <a:latin typeface="Krupper"/>
                <a:ea typeface="Krupper"/>
                <a:cs typeface="Krupper"/>
                <a:sym typeface="Krupper"/>
              </a:defRPr>
            </a:pPr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8" name="Shape 1288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</a:t>
            </a:r>
          </a:p>
        </p:txBody>
      </p:sp>
      <p:pic>
        <p:nvPicPr>
          <p:cNvPr id="1289" name="444218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0833" y="440562"/>
            <a:ext cx="16522334" cy="1237253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2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2" name="Shape 1292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3" name="Shape 1293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4" name="Shape 1294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5" name="Shape 1295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6" name="Shape 1296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7" name="Shape 1297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8" name="Shape 1298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9" name="Shape 1299"/>
          <p:cNvSpPr/>
          <p:nvPr/>
        </p:nvSpPr>
        <p:spPr>
          <a:xfrm>
            <a:off x="8055249" y="8521700"/>
            <a:ext cx="6842430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/>
            </a:lvl1pPr>
          </a:lstStyle>
          <a:p>
            <a:pPr/>
            <a:r>
              <a:t>Cloud Foundry</a:t>
            </a:r>
          </a:p>
        </p:txBody>
      </p:sp>
      <p:sp>
        <p:nvSpPr>
          <p:cNvPr id="1300" name="Shape 1300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1301" name="Shape 1301"/>
          <p:cNvSpPr/>
          <p:nvPr/>
        </p:nvSpPr>
        <p:spPr>
          <a:xfrm>
            <a:off x="4130362" y="814758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/>
            </a:lvl1pPr>
          </a:lstStyle>
          <a:p>
            <a:pPr/>
            <a:r>
              <a:t></a:t>
            </a:r>
          </a:p>
        </p:txBody>
      </p:sp>
      <p:sp>
        <p:nvSpPr>
          <p:cNvPr id="1302" name="Shape 1302"/>
          <p:cNvSpPr/>
          <p:nvPr/>
        </p:nvSpPr>
        <p:spPr>
          <a:xfrm>
            <a:off x="8029849" y="9970264"/>
            <a:ext cx="416543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34" sz="3400"/>
            </a:lvl1pPr>
          </a:lstStyle>
          <a:p>
            <a:pPr/>
            <a:r>
              <a:t>The OSS Community</a:t>
            </a:r>
          </a:p>
        </p:txBody>
      </p:sp>
      <p:grpSp>
        <p:nvGrpSpPr>
          <p:cNvPr id="1307" name="Group 1307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1303" name="Shape 1303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4" name="Shape 1304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5" name="Shape 1305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6" name="Shape 1306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11" name="Group 1311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1308" name="Shape 130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17" name="Group 1317"/>
          <p:cNvGrpSpPr/>
          <p:nvPr/>
        </p:nvGrpSpPr>
        <p:grpSpPr>
          <a:xfrm rot="2700000">
            <a:off x="4240933" y="6834041"/>
            <a:ext cx="1908820" cy="1908816"/>
            <a:chOff x="0" y="0"/>
            <a:chExt cx="1908819" cy="1908815"/>
          </a:xfrm>
        </p:grpSpPr>
        <p:sp>
          <p:nvSpPr>
            <p:cNvPr id="1312" name="Shape 1312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20" name="Group 1320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5"/>
          </a:xfrm>
        </p:grpSpPr>
        <p:sp>
          <p:nvSpPr>
            <p:cNvPr id="1318" name="Shape 131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type="body" idx="13"/>
          </p:nvPr>
        </p:nvSpPr>
        <p:spPr>
          <a:xfrm>
            <a:off x="1268759" y="1064354"/>
            <a:ext cx="2979888" cy="457201"/>
          </a:xfrm>
          <a:prstGeom prst="rect">
            <a:avLst/>
          </a:prstGeom>
        </p:spPr>
        <p:txBody>
          <a:bodyPr/>
          <a:lstStyle/>
          <a:p>
            <a:pPr/>
            <a:r>
              <a:t>Open everything</a:t>
            </a:r>
          </a:p>
        </p:txBody>
      </p:sp>
      <p:sp>
        <p:nvSpPr>
          <p:cNvPr id="1325" name="Shape 13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6" name="Shape 1326"/>
          <p:cNvSpPr/>
          <p:nvPr>
            <p:ph type="body" idx="14"/>
          </p:nvPr>
        </p:nvSpPr>
        <p:spPr>
          <a:xfrm>
            <a:off x="1268759" y="226154"/>
            <a:ext cx="5727597" cy="914401"/>
          </a:xfrm>
          <a:prstGeom prst="rect">
            <a:avLst/>
          </a:prstGeom>
        </p:spPr>
        <p:txBody>
          <a:bodyPr/>
          <a:lstStyle/>
          <a:p>
            <a:pPr/>
            <a:r>
              <a:t>Cloud Foundry</a:t>
            </a:r>
          </a:p>
        </p:txBody>
      </p:sp>
      <p:pic>
        <p:nvPicPr>
          <p:cNvPr id="1327" name="image34.png" descr="oss-logo-cf.png"/>
          <p:cNvPicPr>
            <a:picLocks noChangeAspect="1"/>
          </p:cNvPicPr>
          <p:nvPr/>
        </p:nvPicPr>
        <p:blipFill>
          <a:blip r:embed="rId2">
            <a:extLst/>
          </a:blip>
          <a:srcRect l="1" t="0" r="0" b="827"/>
          <a:stretch>
            <a:fillRect/>
          </a:stretch>
        </p:blipFill>
        <p:spPr>
          <a:xfrm>
            <a:off x="7110214" y="3750371"/>
            <a:ext cx="10163396" cy="72415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6" name="Group 1346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332" name="Group 1332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328" name="Shape 132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9" name="Shape 132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0" name="Shape 133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1" name="Shape 133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36" name="Group 1336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333" name="Shape 133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42" name="Group 1342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337" name="Shape 133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45" name="Group 1345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343" name="Shape 134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1347" name="Shape 1347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sp>
        <p:nvSpPr>
          <p:cNvPr id="1348" name="Shape 1348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9" name="Shape 1349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0" name="Shape 1350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1" name="Shape 1351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2" name="Shape 1352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3" name="Shape 1353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4" name="Shape 1354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5" name="Shape 1355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6" name="Shape 1356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7" name="Shape 1357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8" name="Shape 1358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59" name="Shape 1359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0" name="Shape 1360"/>
          <p:cNvSpPr/>
          <p:nvPr/>
        </p:nvSpPr>
        <p:spPr>
          <a:xfrm rot="8100000">
            <a:off x="22685812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5DF62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1" name="Shape 1361"/>
          <p:cNvSpPr/>
          <p:nvPr/>
        </p:nvSpPr>
        <p:spPr>
          <a:xfrm rot="8100000">
            <a:off x="22685812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5DF62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/>
          <p:nvPr>
            <p:ph type="body" idx="13"/>
          </p:nvPr>
        </p:nvSpPr>
        <p:spPr>
          <a:xfrm>
            <a:off x="1268759" y="1064354"/>
            <a:ext cx="7838032" cy="457201"/>
          </a:xfrm>
          <a:prstGeom prst="rect">
            <a:avLst/>
          </a:prstGeom>
        </p:spPr>
        <p:txBody>
          <a:bodyPr/>
          <a:lstStyle/>
          <a:p>
            <a:pPr/>
            <a:r>
              <a:t>The Largest Open Source PaaS Ecosystem</a:t>
            </a:r>
          </a:p>
        </p:txBody>
      </p:sp>
      <p:sp>
        <p:nvSpPr>
          <p:cNvPr id="1364" name="Shape 13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5" name="Shape 1365"/>
          <p:cNvSpPr/>
          <p:nvPr>
            <p:ph type="body" idx="14"/>
          </p:nvPr>
        </p:nvSpPr>
        <p:spPr>
          <a:xfrm>
            <a:off x="1268759" y="226154"/>
            <a:ext cx="11996089" cy="914401"/>
          </a:xfrm>
          <a:prstGeom prst="rect">
            <a:avLst/>
          </a:prstGeom>
        </p:spPr>
        <p:txBody>
          <a:bodyPr/>
          <a:lstStyle/>
          <a:p>
            <a:pPr/>
            <a:r>
              <a:t>The Cloud Foundry Foundation</a:t>
            </a:r>
          </a:p>
        </p:txBody>
      </p:sp>
      <p:sp>
        <p:nvSpPr>
          <p:cNvPr id="1366" name="Shape 1366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</a:t>
            </a:r>
          </a:p>
        </p:txBody>
      </p:sp>
      <p:sp>
        <p:nvSpPr>
          <p:cNvPr id="1367" name="Shape 1367"/>
          <p:cNvSpPr/>
          <p:nvPr/>
        </p:nvSpPr>
        <p:spPr>
          <a:xfrm>
            <a:off x="8840437" y="3227608"/>
            <a:ext cx="14957087" cy="2786803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  <a:bevel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68" name="image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00372" y="3510808"/>
            <a:ext cx="3224934" cy="98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image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6653" y="3550399"/>
            <a:ext cx="1831654" cy="79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image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90882" y="4663187"/>
            <a:ext cx="1449940" cy="87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image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64717" y="4848965"/>
            <a:ext cx="2832868" cy="575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image3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38888" y="3244229"/>
            <a:ext cx="2657054" cy="1308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image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19661" y="3236821"/>
            <a:ext cx="2241379" cy="1418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image4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81551" y="4438210"/>
            <a:ext cx="1943996" cy="1062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image4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393317" y="4551309"/>
            <a:ext cx="1165211" cy="106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image4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0889" y="4629653"/>
            <a:ext cx="3426687" cy="1011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image44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282837" y="3643059"/>
            <a:ext cx="2672467" cy="668310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Shape 1378"/>
          <p:cNvSpPr/>
          <p:nvPr/>
        </p:nvSpPr>
        <p:spPr>
          <a:xfrm>
            <a:off x="586476" y="3259339"/>
            <a:ext cx="7856871" cy="2818414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  <a:bevel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79" name="image45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40751" y="3751618"/>
            <a:ext cx="2088527" cy="382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46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41583" y="4712376"/>
            <a:ext cx="2583369" cy="52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image47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782282" y="4585263"/>
            <a:ext cx="2793452" cy="63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image48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71354" y="4549898"/>
            <a:ext cx="1636766" cy="66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image49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205605" y="3769461"/>
            <a:ext cx="1377438" cy="442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image50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82253" y="3577635"/>
            <a:ext cx="1095484" cy="880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image51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147570" y="3655488"/>
            <a:ext cx="1598468" cy="692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Shape 1386"/>
          <p:cNvSpPr/>
          <p:nvPr/>
        </p:nvSpPr>
        <p:spPr>
          <a:xfrm>
            <a:off x="2373074" y="5792768"/>
            <a:ext cx="3956209" cy="763945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 i="0">
                <a:solidFill>
                  <a:srgbClr val="00685D"/>
                </a:solidFill>
              </a:defRPr>
            </a:pPr>
            <a:r>
              <a:rPr b="1" i="1">
                <a:solidFill>
                  <a:srgbClr val="4D4D4D"/>
                </a:solidFill>
              </a:rPr>
              <a:t>Platinum members</a:t>
            </a:r>
          </a:p>
        </p:txBody>
      </p:sp>
      <p:sp>
        <p:nvSpPr>
          <p:cNvPr id="1387" name="Shape 1387"/>
          <p:cNvSpPr/>
          <p:nvPr/>
        </p:nvSpPr>
        <p:spPr>
          <a:xfrm>
            <a:off x="14299221" y="5819157"/>
            <a:ext cx="3165635" cy="763946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 i="0">
                <a:solidFill>
                  <a:srgbClr val="00685D"/>
                </a:solidFill>
              </a:defRPr>
            </a:pPr>
            <a:r>
              <a:rPr b="1" i="1">
                <a:solidFill>
                  <a:srgbClr val="4D4D4D"/>
                </a:solidFill>
              </a:rPr>
              <a:t>Gold members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174591" y="7156141"/>
            <a:ext cx="22051882" cy="2786804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  <a:bevel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9" name="Shape 1389"/>
          <p:cNvSpPr/>
          <p:nvPr/>
        </p:nvSpPr>
        <p:spPr>
          <a:xfrm>
            <a:off x="10496648" y="9693505"/>
            <a:ext cx="3347205" cy="763945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 i="0">
                <a:solidFill>
                  <a:srgbClr val="00685D"/>
                </a:solidFill>
              </a:defRPr>
            </a:pPr>
            <a:r>
              <a:rPr b="1" i="1">
                <a:solidFill>
                  <a:srgbClr val="4D4D4D"/>
                </a:solidFill>
              </a:rPr>
              <a:t>Silver members</a:t>
            </a:r>
          </a:p>
        </p:txBody>
      </p:sp>
      <p:pic>
        <p:nvPicPr>
          <p:cNvPr id="1390" name="image52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55501" y="7418606"/>
            <a:ext cx="1634067" cy="804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1" name="image53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97845" y="7547295"/>
            <a:ext cx="2397761" cy="7721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 1394"/>
          <p:cNvGrpSpPr/>
          <p:nvPr/>
        </p:nvGrpSpPr>
        <p:grpSpPr>
          <a:xfrm>
            <a:off x="6213951" y="7384736"/>
            <a:ext cx="1896535" cy="1001764"/>
            <a:chOff x="0" y="0"/>
            <a:chExt cx="1896533" cy="1001763"/>
          </a:xfrm>
        </p:grpSpPr>
        <p:pic>
          <p:nvPicPr>
            <p:cNvPr id="1392" name="image54.png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221" t="0" r="55779" b="0"/>
            <a:stretch>
              <a:fillRect/>
            </a:stretch>
          </p:blipFill>
          <p:spPr>
            <a:xfrm>
              <a:off x="528320" y="0"/>
              <a:ext cx="894081" cy="650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3" name="Shape 1393"/>
            <p:cNvSpPr/>
            <p:nvPr/>
          </p:nvSpPr>
          <p:spPr>
            <a:xfrm>
              <a:off x="0" y="474133"/>
              <a:ext cx="1896534" cy="5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b="1" spc="0" sz="2000">
                  <a:solidFill>
                    <a:srgbClr val="B8B8B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>
                  <a:solidFill>
                    <a:srgbClr val="00685D"/>
                  </a:solidFill>
                </a:defRPr>
              </a:pPr>
              <a:r>
                <a:rPr b="1">
                  <a:solidFill>
                    <a:srgbClr val="B8B8B8"/>
                  </a:solidFill>
                </a:rPr>
                <a:t>Anchora</a:t>
              </a:r>
            </a:p>
          </p:txBody>
        </p:sp>
      </p:grpSp>
      <p:pic>
        <p:nvPicPr>
          <p:cNvPr id="1395" name="image55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090165" y="7452469"/>
            <a:ext cx="2905761" cy="79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56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1429418" y="7587936"/>
            <a:ext cx="267546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57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761902" y="7642122"/>
            <a:ext cx="2056046" cy="475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58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7498325" y="7675989"/>
            <a:ext cx="2133601" cy="39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image59.png"/>
          <p:cNvPicPr>
            <a:picLocks noChangeAspect="1"/>
          </p:cNvPicPr>
          <p:nvPr/>
        </p:nvPicPr>
        <p:blipFill>
          <a:blip r:embed="rId27">
            <a:extLst/>
          </a:blip>
          <a:srcRect l="0" t="24767" r="0" b="22781"/>
          <a:stretch>
            <a:fillRect/>
          </a:stretch>
        </p:blipFill>
        <p:spPr>
          <a:xfrm>
            <a:off x="20282166" y="7617738"/>
            <a:ext cx="2262295" cy="53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image60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67445" y="8685215"/>
            <a:ext cx="2709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image61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45738" y="8603936"/>
            <a:ext cx="2205399" cy="834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image62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7358645" y="8373643"/>
            <a:ext cx="1253068" cy="1181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image63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8950378" y="8603936"/>
            <a:ext cx="2540001" cy="84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image64.png"/>
          <p:cNvPicPr>
            <a:picLocks noChangeAspect="1"/>
          </p:cNvPicPr>
          <p:nvPr/>
        </p:nvPicPr>
        <p:blipFill>
          <a:blip r:embed="rId32">
            <a:extLst/>
          </a:blip>
          <a:srcRect l="0" t="15166" r="0" b="14333"/>
          <a:stretch>
            <a:fillRect/>
          </a:stretch>
        </p:blipFill>
        <p:spPr>
          <a:xfrm>
            <a:off x="12228672" y="8471179"/>
            <a:ext cx="1625601" cy="114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65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4551925" y="8847776"/>
            <a:ext cx="278384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image66.png" descr="starkandwayne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7190144" y="8820688"/>
            <a:ext cx="2640585" cy="490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image67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0458272" y="8834229"/>
            <a:ext cx="2299548" cy="426721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Shape 1408"/>
          <p:cNvSpPr/>
          <p:nvPr/>
        </p:nvSpPr>
        <p:spPr>
          <a:xfrm>
            <a:off x="1201684" y="10568202"/>
            <a:ext cx="21918508" cy="700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r" defTabSz="914400">
              <a:lnSpc>
                <a:spcPct val="100000"/>
              </a:lnSpc>
              <a:defRPr spc="0"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Over 100k downloads of Cloud Foundry (OSS) software and tools!</a:t>
            </a:r>
          </a:p>
        </p:txBody>
      </p:sp>
      <p:pic>
        <p:nvPicPr>
          <p:cNvPr id="1409" name="image68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2090645" y="3313962"/>
            <a:ext cx="1564641" cy="1476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2" name="Group 1412"/>
          <p:cNvGrpSpPr/>
          <p:nvPr/>
        </p:nvGrpSpPr>
        <p:grpSpPr>
          <a:xfrm>
            <a:off x="21521686" y="4743136"/>
            <a:ext cx="2113281" cy="785707"/>
            <a:chOff x="0" y="0"/>
            <a:chExt cx="2113280" cy="785706"/>
          </a:xfrm>
        </p:grpSpPr>
        <p:sp>
          <p:nvSpPr>
            <p:cNvPr id="1410" name="Shape 1410"/>
            <p:cNvSpPr/>
            <p:nvPr/>
          </p:nvSpPr>
          <p:spPr>
            <a:xfrm>
              <a:off x="0" y="0"/>
              <a:ext cx="2113281" cy="785707"/>
            </a:xfrm>
            <a:prstGeom prst="roundRect">
              <a:avLst>
                <a:gd name="adj" fmla="val 6250"/>
              </a:avLst>
            </a:prstGeom>
            <a:noFill/>
            <a:ln w="25400" cap="flat">
              <a:solidFill>
                <a:srgbClr val="BFBFBF"/>
              </a:solidFill>
              <a:prstDash val="dash"/>
              <a:bevel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2000">
                  <a:solidFill>
                    <a:srgbClr val="94949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38354" y="129038"/>
              <a:ext cx="2036572" cy="5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ctr" defTabSz="914400">
                <a:lnSpc>
                  <a:spcPct val="100000"/>
                </a:lnSpc>
                <a:defRPr spc="0" sz="2000">
                  <a:solidFill>
                    <a:srgbClr val="9494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949494"/>
                  </a:solidFill>
                </a:rPr>
                <a:t>Coming Soon</a:t>
              </a:r>
            </a:p>
          </p:txBody>
        </p:sp>
      </p:grpSp>
      <p:grpSp>
        <p:nvGrpSpPr>
          <p:cNvPr id="1428" name="Group 142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413" name="Shape 1413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sp>
          <p:nvSpPr>
            <p:cNvPr id="1414" name="Shape 141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5" name="Shape 141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7" name="Shape 141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2" name="Shape 142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3" name="Shape 142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4" name="Shape 142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5" name="Shape 142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6" name="Shape 1426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7" name="Shape 1427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447" name="Group 144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433" name="Group 143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429" name="Shape 142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0" name="Shape 143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1" name="Shape 143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2" name="Shape 143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37" name="Group 143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434" name="Shape 143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6" name="Shape 143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43" name="Group 144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438" name="Shape 143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40" name="Shape 144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41" name="Shape 144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42" name="Shape 144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46" name="Group 144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444" name="Shape 144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/>
          <p:nvPr>
            <p:ph type="body" idx="13"/>
          </p:nvPr>
        </p:nvSpPr>
        <p:spPr>
          <a:xfrm>
            <a:off x="1268759" y="1064354"/>
            <a:ext cx="4552726" cy="457201"/>
          </a:xfrm>
          <a:prstGeom prst="rect">
            <a:avLst/>
          </a:prstGeom>
        </p:spPr>
        <p:txBody>
          <a:bodyPr/>
          <a:lstStyle/>
          <a:p>
            <a:pPr/>
            <a:r>
              <a:t>Driven by the Community</a:t>
            </a:r>
          </a:p>
        </p:txBody>
      </p:sp>
      <p:sp>
        <p:nvSpPr>
          <p:cNvPr id="1452" name="Shape 14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3" name="Shape 1453"/>
          <p:cNvSpPr/>
          <p:nvPr>
            <p:ph type="body" idx="14"/>
          </p:nvPr>
        </p:nvSpPr>
        <p:spPr>
          <a:xfrm>
            <a:off x="1268759" y="226154"/>
            <a:ext cx="16465918" cy="914401"/>
          </a:xfrm>
          <a:prstGeom prst="rect">
            <a:avLst/>
          </a:prstGeom>
        </p:spPr>
        <p:txBody>
          <a:bodyPr/>
          <a:lstStyle/>
          <a:p>
            <a:pPr/>
            <a:r>
              <a:t>The Largest Open Source PaaS Ecosystem</a:t>
            </a:r>
          </a:p>
        </p:txBody>
      </p:sp>
      <p:pic>
        <p:nvPicPr>
          <p:cNvPr id="1454" name="image69.png"/>
          <p:cNvPicPr>
            <a:picLocks noChangeAspect="1"/>
          </p:cNvPicPr>
          <p:nvPr/>
        </p:nvPicPr>
        <p:blipFill>
          <a:blip r:embed="rId2">
            <a:extLst/>
          </a:blip>
          <a:srcRect l="0" t="22334" r="0" b="19584"/>
          <a:stretch>
            <a:fillRect/>
          </a:stretch>
        </p:blipFill>
        <p:spPr>
          <a:xfrm>
            <a:off x="20535901" y="10866967"/>
            <a:ext cx="2103966" cy="5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70.png" descr="http://blogs.msdn.com/resized-image.ashx/__size/550x0/__key/communityserver-blogs-components-weblogfiles/00-00-01-13-25/7651.Tier3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7733" y="4605866"/>
            <a:ext cx="1409703" cy="12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image71.png"/>
          <p:cNvPicPr>
            <a:picLocks noChangeAspect="1"/>
          </p:cNvPicPr>
          <p:nvPr/>
        </p:nvPicPr>
        <p:blipFill>
          <a:blip r:embed="rId4">
            <a:extLst/>
          </a:blip>
          <a:srcRect l="0" t="21840" r="0" b="25488"/>
          <a:stretch>
            <a:fillRect/>
          </a:stretch>
        </p:blipFill>
        <p:spPr>
          <a:xfrm>
            <a:off x="9520767" y="10697634"/>
            <a:ext cx="20701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image72.jpg" descr="url.jpeg"/>
          <p:cNvPicPr>
            <a:picLocks noChangeAspect="1"/>
          </p:cNvPicPr>
          <p:nvPr/>
        </p:nvPicPr>
        <p:blipFill>
          <a:blip r:embed="rId5">
            <a:extLst/>
          </a:blip>
          <a:srcRect l="0" t="28823" r="0" b="41765"/>
          <a:stretch>
            <a:fillRect/>
          </a:stretch>
        </p:blipFill>
        <p:spPr>
          <a:xfrm>
            <a:off x="800101" y="6807199"/>
            <a:ext cx="3564467" cy="74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image7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2066" y="4796368"/>
            <a:ext cx="2815169" cy="82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image74.png" descr="ur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6167" y="6630810"/>
            <a:ext cx="3640668" cy="7281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2" name="Group 1462" descr="Screen Shot 2013-01-31 at 11.55.40 AM.png"/>
          <p:cNvGrpSpPr/>
          <p:nvPr/>
        </p:nvGrpSpPr>
        <p:grpSpPr>
          <a:xfrm>
            <a:off x="12510909" y="10837333"/>
            <a:ext cx="3818468" cy="516467"/>
            <a:chOff x="0" y="0"/>
            <a:chExt cx="3818466" cy="516466"/>
          </a:xfrm>
        </p:grpSpPr>
        <p:sp>
          <p:nvSpPr>
            <p:cNvPr id="1460" name="Shape 1460"/>
            <p:cNvSpPr/>
            <p:nvPr/>
          </p:nvSpPr>
          <p:spPr>
            <a:xfrm>
              <a:off x="0" y="0"/>
              <a:ext cx="3818467" cy="5164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1461" name="image75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818467" cy="5164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63" name="image7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78399" y="3094567"/>
            <a:ext cx="2480735" cy="62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4" name="image77.png" descr="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04700" y="2942167"/>
            <a:ext cx="2840567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5" name="image78.jpg" descr="imgres-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7034" y="6856591"/>
            <a:ext cx="2362201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image79.png" descr="Cisco_logo.svg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3034" y="10701866"/>
            <a:ext cx="1642535" cy="922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image80.png" descr="anynines_200x100-5dd43dd0.png"/>
          <p:cNvPicPr>
            <a:picLocks noChangeAspect="1"/>
          </p:cNvPicPr>
          <p:nvPr/>
        </p:nvPicPr>
        <p:blipFill>
          <a:blip r:embed="rId13">
            <a:extLst/>
          </a:blip>
          <a:srcRect l="0" t="27000" r="0" b="32001"/>
          <a:stretch>
            <a:fillRect/>
          </a:stretch>
        </p:blipFill>
        <p:spPr>
          <a:xfrm>
            <a:off x="4770968" y="6870701"/>
            <a:ext cx="2988734" cy="61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mage81.png" descr="default_logo_0.png"/>
          <p:cNvPicPr>
            <a:picLocks noChangeAspect="1"/>
          </p:cNvPicPr>
          <p:nvPr/>
        </p:nvPicPr>
        <p:blipFill>
          <a:blip r:embed="rId14">
            <a:extLst/>
          </a:blip>
          <a:srcRect l="0" t="10800" r="0" b="46000"/>
          <a:stretch>
            <a:fillRect/>
          </a:stretch>
        </p:blipFill>
        <p:spPr>
          <a:xfrm>
            <a:off x="10979856" y="6880578"/>
            <a:ext cx="3005667" cy="50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mage82.jpg" descr="Savvis_logo_primary_CMYK_LB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44599" y="8843434"/>
            <a:ext cx="2734735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image83.png" descr="PIVOTAL (GREEN).png"/>
          <p:cNvPicPr>
            <a:picLocks noChangeAspect="1"/>
          </p:cNvPicPr>
          <p:nvPr/>
        </p:nvPicPr>
        <p:blipFill>
          <a:blip r:embed="rId16">
            <a:extLst/>
          </a:blip>
          <a:srcRect l="19603" t="27678" r="19492" b="32143"/>
          <a:stretch>
            <a:fillRect/>
          </a:stretch>
        </p:blipFill>
        <p:spPr>
          <a:xfrm>
            <a:off x="1071034" y="3119967"/>
            <a:ext cx="2226734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image84.png" descr="logo_altoros.gi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112569" y="3149599"/>
            <a:ext cx="2950633" cy="51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2" name="image85.png" descr="bbg-logo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425835" y="4986866"/>
            <a:ext cx="2319868" cy="44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86.jpg" descr="swisscom-logo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505701" y="4851400"/>
            <a:ext cx="2396068" cy="71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image87.png" descr="STOIC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0171835" y="6819901"/>
            <a:ext cx="2832100" cy="71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mage88.jpg" descr="Intel-from-16-Cores-to-80-Cores-2.jpg"/>
          <p:cNvPicPr>
            <a:picLocks noChangeAspect="1"/>
          </p:cNvPicPr>
          <p:nvPr/>
        </p:nvPicPr>
        <p:blipFill>
          <a:blip r:embed="rId21">
            <a:extLst/>
          </a:blip>
          <a:srcRect l="9374" t="26471" r="11459" b="17730"/>
          <a:stretch>
            <a:fillRect/>
          </a:stretch>
        </p:blipFill>
        <p:spPr>
          <a:xfrm>
            <a:off x="6980767" y="10608733"/>
            <a:ext cx="1574801" cy="110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image89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339733" y="10481733"/>
            <a:ext cx="2230969" cy="136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image9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0828866" y="8428568"/>
            <a:ext cx="1964268" cy="1291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91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517533" y="8640234"/>
            <a:ext cx="1672169" cy="86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mage92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279967" y="8530167"/>
            <a:ext cx="3005668" cy="1083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93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0417369" y="8398933"/>
            <a:ext cx="2336801" cy="1350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1" name="image94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8478501" y="6310490"/>
            <a:ext cx="1693335" cy="168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2" name="image95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139767" y="2967567"/>
            <a:ext cx="1380068" cy="87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image96.png" descr="Screen Shot 2014-01-15 at 9.03.13 AM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59866" y="4711701"/>
            <a:ext cx="1477436" cy="99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image97.png"/>
          <p:cNvPicPr>
            <a:picLocks noChangeAspect="1"/>
          </p:cNvPicPr>
          <p:nvPr/>
        </p:nvPicPr>
        <p:blipFill>
          <a:blip r:embed="rId30">
            <a:extLst/>
          </a:blip>
          <a:srcRect l="0" t="22040" r="0" b="18500"/>
          <a:stretch>
            <a:fillRect/>
          </a:stretch>
        </p:blipFill>
        <p:spPr>
          <a:xfrm>
            <a:off x="14930967" y="4690533"/>
            <a:ext cx="1748367" cy="1037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image98.jpg" descr="APP DIRECT.jpg"/>
          <p:cNvPicPr>
            <a:picLocks noChangeAspect="1"/>
          </p:cNvPicPr>
          <p:nvPr/>
        </p:nvPicPr>
        <p:blipFill>
          <a:blip r:embed="rId31">
            <a:extLst/>
          </a:blip>
          <a:srcRect l="0" t="16304" r="0" b="0"/>
          <a:stretch>
            <a:fillRect/>
          </a:stretch>
        </p:blipFill>
        <p:spPr>
          <a:xfrm>
            <a:off x="11074400" y="4792133"/>
            <a:ext cx="2688169" cy="833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mage99.png"/>
          <p:cNvPicPr>
            <a:picLocks noChangeAspect="1"/>
          </p:cNvPicPr>
          <p:nvPr/>
        </p:nvPicPr>
        <p:blipFill>
          <a:blip r:embed="rId32">
            <a:extLst/>
          </a:blip>
          <a:srcRect l="0" t="21146" r="0" b="22536"/>
          <a:stretch>
            <a:fillRect/>
          </a:stretch>
        </p:blipFill>
        <p:spPr>
          <a:xfrm>
            <a:off x="1545167" y="10828866"/>
            <a:ext cx="1862668" cy="66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image100.png" descr="EMC Corporation logo.sv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6730133" y="3107266"/>
            <a:ext cx="1697569" cy="59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image101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515927" y="8487256"/>
            <a:ext cx="1601977" cy="1426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image102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4885306" y="8495010"/>
            <a:ext cx="2983195" cy="11932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4" name="Group 1494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490" name="Shape 149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498" name="Group 1498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495" name="Shape 149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04" name="Group 1504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499" name="Shape 149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07" name="Group 1507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505" name="Shape 150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23" name="Group 1523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508" name="Shape 1508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sp>
          <p:nvSpPr>
            <p:cNvPr id="1509" name="Shape 1509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0" name="Shape 151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1" name="Shape 1511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2" name="Shape 151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3" name="Shape 1513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4" name="Shape 1514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5" name="Shape 1515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6" name="Shape 151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7" name="Shape 151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8" name="Shape 151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9" name="Shape 151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0" name="Shape 152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1" name="Shape 1521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2" name="Shape 1522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/>
        </p:nvSpPr>
        <p:spPr>
          <a:xfrm>
            <a:off x="8055249" y="8521700"/>
            <a:ext cx="4870272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/>
            </a:lvl1pPr>
          </a:lstStyle>
          <a:p>
            <a:pPr/>
            <a:r>
              <a:t>Pivotal CF</a:t>
            </a:r>
          </a:p>
        </p:txBody>
      </p:sp>
      <p:sp>
        <p:nvSpPr>
          <p:cNvPr id="1526" name="Shape 1526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1527" name="Shape 1527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8" name="Shape 1528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9" name="Shape 1529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0" name="Shape 1530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1" name="Shape 1531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2" name="Shape 1532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3" name="Shape 1533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4" name="Shape 1534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5" name="Shape 1535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6" name="Shape 1536"/>
          <p:cNvSpPr/>
          <p:nvPr/>
        </p:nvSpPr>
        <p:spPr>
          <a:xfrm rot="8100000">
            <a:off x="5583229" y="8176337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5DF62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7" name="Shape 1537"/>
          <p:cNvSpPr/>
          <p:nvPr/>
        </p:nvSpPr>
        <p:spPr>
          <a:xfrm>
            <a:off x="4130362" y="814758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/>
            </a:lvl1pPr>
          </a:lstStyle>
          <a:p>
            <a:pPr/>
            <a:r>
              <a:t></a:t>
            </a:r>
          </a:p>
        </p:txBody>
      </p:sp>
      <p:sp>
        <p:nvSpPr>
          <p:cNvPr id="1538" name="Shape 1538"/>
          <p:cNvSpPr/>
          <p:nvPr/>
        </p:nvSpPr>
        <p:spPr>
          <a:xfrm>
            <a:off x="8029849" y="9970264"/>
            <a:ext cx="994505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34" sz="3400"/>
            </a:lvl1pPr>
          </a:lstStyle>
          <a:p>
            <a:pPr/>
            <a:r>
              <a:t>The Leading Enterprise Cloud Foundry Distribution</a:t>
            </a:r>
          </a:p>
        </p:txBody>
      </p:sp>
      <p:grpSp>
        <p:nvGrpSpPr>
          <p:cNvPr id="1543" name="Group 1543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1539" name="Shape 153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0" name="Shape 154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1" name="Shape 1541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2" name="Shape 1542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47" name="Group 1547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1544" name="Shape 154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53" name="Group 1553"/>
          <p:cNvGrpSpPr/>
          <p:nvPr/>
        </p:nvGrpSpPr>
        <p:grpSpPr>
          <a:xfrm rot="2700000">
            <a:off x="4240933" y="6834041"/>
            <a:ext cx="1908820" cy="1908816"/>
            <a:chOff x="0" y="0"/>
            <a:chExt cx="1908819" cy="1908815"/>
          </a:xfrm>
        </p:grpSpPr>
        <p:sp>
          <p:nvSpPr>
            <p:cNvPr id="1548" name="Shape 1548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56" name="Group 1556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5"/>
          </a:xfrm>
        </p:grpSpPr>
        <p:sp>
          <p:nvSpPr>
            <p:cNvPr id="1554" name="Shape 155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6" grpId="2"/>
      <p:bldP build="whole" bldLvl="1" animBg="1" rev="0" advAuto="0" spid="1537" grpId="4"/>
      <p:bldP build="whole" bldLvl="1" animBg="1" rev="0" advAuto="0" spid="1525" grpId="1"/>
      <p:bldP build="whole" bldLvl="1" animBg="1" rev="0" advAuto="0" spid="1538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/>
          <p:nvPr>
            <p:ph type="body" idx="13"/>
          </p:nvPr>
        </p:nvSpPr>
        <p:spPr>
          <a:xfrm>
            <a:off x="1268759" y="1064354"/>
            <a:ext cx="6649662" cy="457201"/>
          </a:xfrm>
          <a:prstGeom prst="rect">
            <a:avLst/>
          </a:prstGeom>
        </p:spPr>
        <p:txBody>
          <a:bodyPr/>
          <a:lstStyle/>
          <a:p>
            <a:pPr/>
            <a:r>
              <a:t>The Enterprise Platform as a Service</a:t>
            </a:r>
          </a:p>
        </p:txBody>
      </p:sp>
      <p:sp>
        <p:nvSpPr>
          <p:cNvPr id="1559" name="Shape 15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0" name="Shape 1560"/>
          <p:cNvSpPr/>
          <p:nvPr>
            <p:ph type="body" idx="14"/>
          </p:nvPr>
        </p:nvSpPr>
        <p:spPr>
          <a:xfrm>
            <a:off x="1268759" y="226154"/>
            <a:ext cx="9800383" cy="914401"/>
          </a:xfrm>
          <a:prstGeom prst="rect">
            <a:avLst/>
          </a:prstGeom>
        </p:spPr>
        <p:txBody>
          <a:bodyPr/>
          <a:lstStyle/>
          <a:p>
            <a:pPr/>
            <a:r>
              <a:t>Core Tenets of Pivotal CF</a:t>
            </a:r>
          </a:p>
        </p:txBody>
      </p:sp>
      <p:sp>
        <p:nvSpPr>
          <p:cNvPr id="1561" name="Shape 1561"/>
          <p:cNvSpPr/>
          <p:nvPr/>
        </p:nvSpPr>
        <p:spPr>
          <a:xfrm>
            <a:off x="-1" y="1935449"/>
            <a:ext cx="24384001" cy="10948734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569" name="Group 1569"/>
          <p:cNvGrpSpPr/>
          <p:nvPr/>
        </p:nvGrpSpPr>
        <p:grpSpPr>
          <a:xfrm>
            <a:off x="2735716" y="11545452"/>
            <a:ext cx="19844320" cy="1393456"/>
            <a:chOff x="0" y="38100"/>
            <a:chExt cx="19844319" cy="1393454"/>
          </a:xfrm>
        </p:grpSpPr>
        <p:sp>
          <p:nvSpPr>
            <p:cNvPr id="1562" name="Shape 1562"/>
            <p:cNvSpPr/>
            <p:nvPr/>
          </p:nvSpPr>
          <p:spPr>
            <a:xfrm>
              <a:off x="17351587" y="256282"/>
              <a:ext cx="2492733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2370666">
                <a:lnSpc>
                  <a:spcPct val="90000"/>
                </a:lnSpc>
                <a:spcBef>
                  <a:spcPts val="500"/>
                </a:spcBef>
                <a:defRPr spc="0" sz="3200">
                  <a:solidFill>
                    <a:srgbClr val="00685D"/>
                  </a:solidFill>
                </a:defRPr>
              </a:lvl1pPr>
            </a:lstStyle>
            <a:p>
              <a:pPr/>
              <a:r>
                <a:t>….and more</a:t>
              </a:r>
            </a:p>
          </p:txBody>
        </p:sp>
        <p:pic>
          <p:nvPicPr>
            <p:cNvPr id="1563" name="image10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45469"/>
              <a:ext cx="2557110" cy="647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4" name="image10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75240" y="207432"/>
              <a:ext cx="2310339" cy="849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5" name="image107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8976168" y="38100"/>
              <a:ext cx="117955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6" name="image2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622679" y="293890"/>
              <a:ext cx="4924636" cy="617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7" name="image108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75311" b="0"/>
            <a:stretch>
              <a:fillRect/>
            </a:stretch>
          </p:blipFill>
          <p:spPr>
            <a:xfrm>
              <a:off x="1581031" y="795720"/>
              <a:ext cx="651281" cy="597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8" name="image109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7181" y="790696"/>
              <a:ext cx="640860" cy="640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76" name="Group 1576"/>
          <p:cNvGrpSpPr/>
          <p:nvPr/>
        </p:nvGrpSpPr>
        <p:grpSpPr>
          <a:xfrm>
            <a:off x="1682045" y="2129566"/>
            <a:ext cx="6800753" cy="8250388"/>
            <a:chOff x="0" y="0"/>
            <a:chExt cx="6800752" cy="8250387"/>
          </a:xfrm>
        </p:grpSpPr>
        <p:sp>
          <p:nvSpPr>
            <p:cNvPr id="1570" name="Shape 1570"/>
            <p:cNvSpPr/>
            <p:nvPr/>
          </p:nvSpPr>
          <p:spPr>
            <a:xfrm>
              <a:off x="0" y="0"/>
              <a:ext cx="6800753" cy="8250388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268428" y="1513343"/>
              <a:ext cx="6015345" cy="458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Push an app and “it just works”</a:t>
              </a:r>
            </a:p>
            <a:p>
              <a:pPr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Build applications that consume increasing amounts of data, supporting wide ranging use cases</a:t>
              </a:r>
            </a:p>
            <a:p>
              <a:pPr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Support new application patterns like Microservices </a:t>
              </a:r>
            </a:p>
          </p:txBody>
        </p:sp>
        <p:grpSp>
          <p:nvGrpSpPr>
            <p:cNvPr id="1574" name="Group 1574"/>
            <p:cNvGrpSpPr/>
            <p:nvPr/>
          </p:nvGrpSpPr>
          <p:grpSpPr>
            <a:xfrm>
              <a:off x="236623" y="163616"/>
              <a:ext cx="6347369" cy="1285241"/>
              <a:chOff x="0" y="-11487"/>
              <a:chExt cx="6347368" cy="1285239"/>
            </a:xfrm>
          </p:grpSpPr>
          <p:sp>
            <p:nvSpPr>
              <p:cNvPr id="1572" name="Shape 1572"/>
              <p:cNvSpPr/>
              <p:nvPr/>
            </p:nvSpPr>
            <p:spPr>
              <a:xfrm>
                <a:off x="0" y="0"/>
                <a:ext cx="6347369" cy="1262267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spcBef>
                    <a:spcPts val="1200"/>
                  </a:spcBef>
                  <a:defRPr b="1" spc="0" sz="3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573" name="Shape 1573"/>
              <p:cNvSpPr/>
              <p:nvPr/>
            </p:nvSpPr>
            <p:spPr>
              <a:xfrm>
                <a:off x="31231" y="-11488"/>
                <a:ext cx="6284906" cy="1285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indent="119062" defTabSz="914400">
                  <a:lnSpc>
                    <a:spcPct val="100000"/>
                  </a:lnSpc>
                  <a:spcBef>
                    <a:spcPts val="1200"/>
                  </a:spcBef>
                  <a:defRPr b="1" spc="0" sz="3400">
                    <a:solidFill>
                      <a:srgbClr val="FFFFFF"/>
                    </a:solidFill>
                  </a:defRPr>
                </a:lvl1pPr>
              </a:lstStyle>
              <a:p>
                <a:pPr>
                  <a:defRPr b="0"/>
                </a:pPr>
                <a:r>
                  <a:rPr b="1"/>
                  <a:t>Radically Simple, Developer Friendly</a:t>
                </a:r>
              </a:p>
            </p:txBody>
          </p:sp>
        </p:grpSp>
        <p:sp>
          <p:nvSpPr>
            <p:cNvPr id="1575" name="Shape 1575"/>
            <p:cNvSpPr/>
            <p:nvPr/>
          </p:nvSpPr>
          <p:spPr>
            <a:xfrm>
              <a:off x="567634" y="7336922"/>
              <a:ext cx="5861044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i="1" spc="0" sz="3200">
                  <a:solidFill>
                    <a:srgbClr val="00685D"/>
                  </a:solidFill>
                </a:defRPr>
              </a:lvl1pPr>
            </a:lstStyle>
            <a:p>
              <a:pPr>
                <a:defRPr i="0"/>
              </a:pPr>
              <a:r>
                <a:rPr i="1"/>
                <a:t>Easy to add and customize</a:t>
              </a:r>
            </a:p>
          </p:txBody>
        </p:sp>
      </p:grpSp>
      <p:grpSp>
        <p:nvGrpSpPr>
          <p:cNvPr id="1582" name="Group 1582"/>
          <p:cNvGrpSpPr/>
          <p:nvPr/>
        </p:nvGrpSpPr>
        <p:grpSpPr>
          <a:xfrm>
            <a:off x="16294775" y="2064604"/>
            <a:ext cx="6800754" cy="8317716"/>
            <a:chOff x="0" y="0"/>
            <a:chExt cx="6800752" cy="8317714"/>
          </a:xfrm>
        </p:grpSpPr>
        <p:sp>
          <p:nvSpPr>
            <p:cNvPr id="1577" name="Shape 1577"/>
            <p:cNvSpPr/>
            <p:nvPr/>
          </p:nvSpPr>
          <p:spPr>
            <a:xfrm>
              <a:off x="0" y="0"/>
              <a:ext cx="6800753" cy="8317715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344837" y="1527172"/>
              <a:ext cx="6213039" cy="6588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Highly scalable, self healing</a:t>
              </a: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Logging and audit trail requirements</a:t>
              </a: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Existing enterprise policies on user access &amp; authorization</a:t>
              </a: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Application Monitoring and Operational metrics</a:t>
              </a: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3200">
                  <a:solidFill>
                    <a:srgbClr val="00685D"/>
                  </a:solidFill>
                </a:defRPr>
              </a:pPr>
              <a:r>
                <a:t>Application Uptime SLAs</a:t>
              </a:r>
            </a:p>
          </p:txBody>
        </p:sp>
        <p:grpSp>
          <p:nvGrpSpPr>
            <p:cNvPr id="1581" name="Group 1581"/>
            <p:cNvGrpSpPr/>
            <p:nvPr/>
          </p:nvGrpSpPr>
          <p:grpSpPr>
            <a:xfrm>
              <a:off x="268398" y="229418"/>
              <a:ext cx="6347369" cy="1264303"/>
              <a:chOff x="0" y="0"/>
              <a:chExt cx="6347368" cy="1264301"/>
            </a:xfrm>
          </p:grpSpPr>
          <p:sp>
            <p:nvSpPr>
              <p:cNvPr id="1579" name="Shape 1579"/>
              <p:cNvSpPr/>
              <p:nvPr/>
            </p:nvSpPr>
            <p:spPr>
              <a:xfrm>
                <a:off x="0" y="0"/>
                <a:ext cx="6347369" cy="1264302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spcBef>
                    <a:spcPts val="1200"/>
                  </a:spcBef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580" name="Shape 1580"/>
              <p:cNvSpPr/>
              <p:nvPr/>
            </p:nvSpPr>
            <p:spPr>
              <a:xfrm>
                <a:off x="31283" y="46269"/>
                <a:ext cx="6284803" cy="11717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1" indent="0" defTabSz="914400">
                  <a:lnSpc>
                    <a:spcPct val="100000"/>
                  </a:lnSpc>
                  <a:spcBef>
                    <a:spcPts val="1200"/>
                  </a:spcBef>
                  <a:defRPr spc="0" sz="3200">
                    <a:solidFill>
                      <a:srgbClr val="FFFFFF"/>
                    </a:solidFill>
                  </a:defRPr>
                </a:pPr>
                <a:r>
                  <a:rPr b="1"/>
                  <a:t>Operational Benefits for Every Application </a:t>
                </a:r>
              </a:p>
            </p:txBody>
          </p:sp>
        </p:grpSp>
      </p:grpSp>
      <p:grpSp>
        <p:nvGrpSpPr>
          <p:cNvPr id="1596" name="Group 1596"/>
          <p:cNvGrpSpPr/>
          <p:nvPr/>
        </p:nvGrpSpPr>
        <p:grpSpPr>
          <a:xfrm>
            <a:off x="8717424" y="2096966"/>
            <a:ext cx="7324180" cy="8332204"/>
            <a:chOff x="0" y="0"/>
            <a:chExt cx="7324179" cy="8332203"/>
          </a:xfrm>
        </p:grpSpPr>
        <p:sp>
          <p:nvSpPr>
            <p:cNvPr id="1583" name="Shape 1583"/>
            <p:cNvSpPr/>
            <p:nvPr/>
          </p:nvSpPr>
          <p:spPr>
            <a:xfrm>
              <a:off x="0" y="-1"/>
              <a:ext cx="7324180" cy="8332204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586" name="Group 1586"/>
            <p:cNvGrpSpPr/>
            <p:nvPr/>
          </p:nvGrpSpPr>
          <p:grpSpPr>
            <a:xfrm>
              <a:off x="278026" y="191295"/>
              <a:ext cx="6827522" cy="1219201"/>
              <a:chOff x="0" y="0"/>
              <a:chExt cx="6827520" cy="1219200"/>
            </a:xfrm>
          </p:grpSpPr>
          <p:sp>
            <p:nvSpPr>
              <p:cNvPr id="1584" name="Shape 1584"/>
              <p:cNvSpPr/>
              <p:nvPr/>
            </p:nvSpPr>
            <p:spPr>
              <a:xfrm>
                <a:off x="0" y="0"/>
                <a:ext cx="6827521" cy="1219200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spcBef>
                    <a:spcPts val="1200"/>
                  </a:spcBef>
                  <a:defRPr b="1" spc="0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585" name="Shape 1585"/>
              <p:cNvSpPr/>
              <p:nvPr/>
            </p:nvSpPr>
            <p:spPr>
              <a:xfrm>
                <a:off x="30167" y="214629"/>
                <a:ext cx="6767186" cy="789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spcBef>
                    <a:spcPts val="1200"/>
                  </a:spcBef>
                  <a:defRPr b="1" spc="0" sz="3600">
                    <a:solidFill>
                      <a:srgbClr val="FFFFFF"/>
                    </a:solidFill>
                  </a:defRPr>
                </a:lvl1pPr>
              </a:lstStyle>
              <a:p>
                <a:pPr>
                  <a:defRPr b="0"/>
                </a:pPr>
                <a:r>
                  <a:rPr b="1"/>
                  <a:t>Broad Ecosystem Services</a:t>
                </a:r>
              </a:p>
            </p:txBody>
          </p:sp>
        </p:grpSp>
        <p:grpSp>
          <p:nvGrpSpPr>
            <p:cNvPr id="1589" name="Group 1589"/>
            <p:cNvGrpSpPr/>
            <p:nvPr/>
          </p:nvGrpSpPr>
          <p:grpSpPr>
            <a:xfrm>
              <a:off x="278026" y="3937709"/>
              <a:ext cx="6827522" cy="1895198"/>
              <a:chOff x="0" y="0"/>
              <a:chExt cx="6827520" cy="1895197"/>
            </a:xfrm>
          </p:grpSpPr>
          <p:sp>
            <p:nvSpPr>
              <p:cNvPr id="1587" name="Shape 1587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92514" y="508178"/>
                <a:ext cx="6642492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</a:defRPr>
                </a:lvl1pPr>
              </a:lstStyle>
              <a:p>
                <a:pPr/>
                <a:r>
                  <a:t>App Services</a:t>
                </a:r>
              </a:p>
            </p:txBody>
          </p:sp>
        </p:grpSp>
        <p:grpSp>
          <p:nvGrpSpPr>
            <p:cNvPr id="1592" name="Group 1592"/>
            <p:cNvGrpSpPr/>
            <p:nvPr/>
          </p:nvGrpSpPr>
          <p:grpSpPr>
            <a:xfrm>
              <a:off x="278026" y="1637338"/>
              <a:ext cx="6827522" cy="1895199"/>
              <a:chOff x="0" y="0"/>
              <a:chExt cx="6827520" cy="1895197"/>
            </a:xfrm>
          </p:grpSpPr>
          <p:sp>
            <p:nvSpPr>
              <p:cNvPr id="1590" name="Shape 1590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</a:defRPr>
                </a:pPr>
              </a:p>
            </p:txBody>
          </p:sp>
          <p:sp>
            <p:nvSpPr>
              <p:cNvPr id="1591" name="Shape 1591"/>
              <p:cNvSpPr/>
              <p:nvPr/>
            </p:nvSpPr>
            <p:spPr>
              <a:xfrm>
                <a:off x="92514" y="529603"/>
                <a:ext cx="6642492" cy="8359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Data Services</a:t>
                </a:r>
              </a:p>
            </p:txBody>
          </p:sp>
        </p:grpSp>
        <p:grpSp>
          <p:nvGrpSpPr>
            <p:cNvPr id="1595" name="Group 1595"/>
            <p:cNvGrpSpPr/>
            <p:nvPr/>
          </p:nvGrpSpPr>
          <p:grpSpPr>
            <a:xfrm>
              <a:off x="278026" y="6238077"/>
              <a:ext cx="6827522" cy="1895198"/>
              <a:chOff x="0" y="0"/>
              <a:chExt cx="6827520" cy="1895197"/>
            </a:xfrm>
          </p:grpSpPr>
          <p:sp>
            <p:nvSpPr>
              <p:cNvPr id="1593" name="Shape 1593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594" name="Shape 1594"/>
              <p:cNvSpPr/>
              <p:nvPr/>
            </p:nvSpPr>
            <p:spPr>
              <a:xfrm>
                <a:off x="92514" y="508178"/>
                <a:ext cx="6642492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</a:defRPr>
                </a:lvl1pPr>
              </a:lstStyle>
              <a:p>
                <a:pPr/>
                <a:r>
                  <a:t>Mobile Services</a:t>
                </a:r>
              </a:p>
            </p:txBody>
          </p:sp>
        </p:grpSp>
      </p:grpSp>
      <p:grpSp>
        <p:nvGrpSpPr>
          <p:cNvPr id="1615" name="Group 1615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601" name="Group 1601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597" name="Shape 159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98" name="Shape 159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599" name="Shape 159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0" name="Shape 160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05" name="Group 1605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602" name="Shape 160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3" name="Shape 160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4" name="Shape 160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11" name="Group 1611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606" name="Shape 160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7" name="Shape 160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8" name="Shape 160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09" name="Shape 160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10" name="Shape 161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14" name="Group 1614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612" name="Shape 161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13" name="Shape 161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631" name="Group 1631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616" name="Shape 1616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sp>
          <p:nvSpPr>
            <p:cNvPr id="1617" name="Shape 161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8" name="Shape 1618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9" name="Shape 1619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0" name="Shape 162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1" name="Shape 1621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2" name="Shape 1622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3" name="Shape 1623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4" name="Shape 162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5" name="Shape 162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6" name="Shape 162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7" name="Shape 162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8" name="Shape 162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9" name="Shape 1629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30" name="Shape 1630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636" name="Group 1636"/>
          <p:cNvGrpSpPr/>
          <p:nvPr/>
        </p:nvGrpSpPr>
        <p:grpSpPr>
          <a:xfrm>
            <a:off x="1701413" y="10481318"/>
            <a:ext cx="21374747" cy="1041776"/>
            <a:chOff x="0" y="0"/>
            <a:chExt cx="21374746" cy="1041774"/>
          </a:xfrm>
        </p:grpSpPr>
        <p:sp>
          <p:nvSpPr>
            <p:cNvPr id="1632" name="Shape 1632"/>
            <p:cNvSpPr/>
            <p:nvPr/>
          </p:nvSpPr>
          <p:spPr>
            <a:xfrm>
              <a:off x="0" y="0"/>
              <a:ext cx="21374747" cy="1041775"/>
            </a:xfrm>
            <a:prstGeom prst="roundRect">
              <a:avLst>
                <a:gd name="adj" fmla="val 980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635" name="Group 1635"/>
            <p:cNvGrpSpPr/>
            <p:nvPr/>
          </p:nvGrpSpPr>
          <p:grpSpPr>
            <a:xfrm>
              <a:off x="2303647" y="65830"/>
              <a:ext cx="16904477" cy="910115"/>
              <a:chOff x="0" y="0"/>
              <a:chExt cx="16904475" cy="910114"/>
            </a:xfrm>
          </p:grpSpPr>
          <p:sp>
            <p:nvSpPr>
              <p:cNvPr id="1633" name="Shape 1633"/>
              <p:cNvSpPr/>
              <p:nvPr/>
            </p:nvSpPr>
            <p:spPr>
              <a:xfrm>
                <a:off x="0" y="0"/>
                <a:ext cx="16904476" cy="910115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22519" y="91836"/>
                <a:ext cx="16859437" cy="72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algn="ctr" defTabSz="914400">
                  <a:lnSpc>
                    <a:spcPct val="100000"/>
                  </a:lnSpc>
                  <a:defRPr b="1" spc="0" sz="3200">
                    <a:solidFill>
                      <a:srgbClr val="FFFFFF"/>
                    </a:solidFill>
                  </a:defRPr>
                </a:lvl1pPr>
              </a:lstStyle>
              <a:p>
                <a:pPr>
                  <a:defRPr b="0"/>
                </a:pPr>
                <a:r>
                  <a:rPr b="1"/>
                  <a:t>Deploy, Operate, Update &amp; Scale with minimal downtime on Any IaaS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6" grpId="3"/>
      <p:bldP build="whole" bldLvl="1" animBg="1" rev="0" advAuto="0" spid="1596" grpId="1"/>
      <p:bldP build="whole" bldLvl="1" animBg="1" rev="0" advAuto="0" spid="1582" grpId="2"/>
      <p:bldP build="whole" bldLvl="1" animBg="1" rev="0" advAuto="0" spid="1569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/>
          <p:nvPr>
            <p:ph type="body" idx="13"/>
          </p:nvPr>
        </p:nvSpPr>
        <p:spPr>
          <a:xfrm>
            <a:off x="1268759" y="1064354"/>
            <a:ext cx="9382094" cy="457201"/>
          </a:xfrm>
          <a:prstGeom prst="rect">
            <a:avLst/>
          </a:prstGeom>
        </p:spPr>
        <p:txBody>
          <a:bodyPr/>
          <a:lstStyle/>
          <a:p>
            <a:pPr/>
            <a:r>
              <a:t>Commercially Supported Enterprise PaaS by Pivotal</a:t>
            </a:r>
          </a:p>
        </p:txBody>
      </p:sp>
      <p:sp>
        <p:nvSpPr>
          <p:cNvPr id="1641" name="Shape 16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2" name="Shape 1642"/>
          <p:cNvSpPr/>
          <p:nvPr>
            <p:ph type="body" idx="14"/>
          </p:nvPr>
        </p:nvSpPr>
        <p:spPr>
          <a:xfrm>
            <a:off x="1268759" y="226154"/>
            <a:ext cx="3967213" cy="914401"/>
          </a:xfrm>
          <a:prstGeom prst="rect">
            <a:avLst/>
          </a:prstGeom>
        </p:spPr>
        <p:txBody>
          <a:bodyPr/>
          <a:lstStyle/>
          <a:p>
            <a:pPr/>
            <a:r>
              <a:t>Pivotal CF</a:t>
            </a:r>
          </a:p>
        </p:txBody>
      </p:sp>
      <p:pic>
        <p:nvPicPr>
          <p:cNvPr id="164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592" y="594275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2" name="Group 1662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648" name="Group 1648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644" name="Shape 164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5" name="Shape 164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6" name="Shape 164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7" name="Shape 164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52" name="Group 1652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649" name="Shape 164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0" name="Shape 165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1" name="Shape 165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58" name="Group 1658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653" name="Shape 165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4" name="Shape 165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6" name="Shape 165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7" name="Shape 165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61" name="Group 1661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659" name="Shape 165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60" name="Shape 166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678" name="Group 167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663" name="Shape 1663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sp>
          <p:nvSpPr>
            <p:cNvPr id="1664" name="Shape 166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5" name="Shape 166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6" name="Shape 1666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7" name="Shape 166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8" name="Shape 166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0" name="Shape 1670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1" name="Shape 167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79" name="Shape 1679"/>
          <p:cNvSpPr/>
          <p:nvPr>
            <p:ph type="body" idx="4294967295"/>
          </p:nvPr>
        </p:nvSpPr>
        <p:spPr>
          <a:xfrm>
            <a:off x="6701271" y="2018107"/>
            <a:ext cx="16539717" cy="10147301"/>
          </a:xfrm>
          <a:prstGeom prst="rect">
            <a:avLst/>
          </a:prstGeom>
        </p:spPr>
        <p:txBody>
          <a:bodyPr/>
          <a:lstStyle/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Certified </a:t>
            </a:r>
            <a:r>
              <a:t>upgrades, </a:t>
            </a:r>
            <a:r>
              <a:rPr b="1">
                <a:solidFill>
                  <a:srgbClr val="0F7A70"/>
                </a:solidFill>
              </a:rPr>
              <a:t>curated</a:t>
            </a:r>
            <a:r>
              <a:t> &amp; </a:t>
            </a:r>
            <a:r>
              <a:rPr b="1">
                <a:solidFill>
                  <a:srgbClr val="0F7A70"/>
                </a:solidFill>
              </a:rPr>
              <a:t>tested </a:t>
            </a:r>
            <a:r>
              <a:t>quarterly releases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Operations Manager</a:t>
            </a:r>
            <a:r>
              <a:t> Cloud Administrative Console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t>Elastic Runtime </a:t>
            </a:r>
            <a:r>
              <a:rPr b="1">
                <a:solidFill>
                  <a:srgbClr val="0F7A70"/>
                </a:solidFill>
              </a:rPr>
              <a:t>Developer Console </a:t>
            </a:r>
            <a:endParaRPr b="1">
              <a:solidFill>
                <a:srgbClr val="0F7A70"/>
              </a:solidFill>
            </a:endParaRP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t>Built-in </a:t>
            </a:r>
            <a:r>
              <a:rPr b="1">
                <a:solidFill>
                  <a:srgbClr val="0F7A70"/>
                </a:solidFill>
              </a:rPr>
              <a:t>Application Performance Monitoring</a:t>
            </a:r>
            <a:r>
              <a:t> (APM)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Operational Metrics</a:t>
            </a:r>
            <a:r>
              <a:t> service 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Auto-Scaling</a:t>
            </a:r>
            <a:r>
              <a:t> service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t>Easy </a:t>
            </a:r>
            <a:r>
              <a:rPr b="1">
                <a:solidFill>
                  <a:srgbClr val="0F7A70"/>
                </a:solidFill>
              </a:rPr>
              <a:t>LDAP/Active Directory</a:t>
            </a:r>
            <a:r>
              <a:t> Integration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Historical Usage</a:t>
            </a:r>
            <a:r>
              <a:t> Data per Application Instance</a:t>
            </a: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t>Declarative </a:t>
            </a:r>
            <a:r>
              <a:rPr b="1">
                <a:solidFill>
                  <a:srgbClr val="0F7A70"/>
                </a:solidFill>
              </a:rPr>
              <a:t>Availability Zones</a:t>
            </a:r>
            <a:endParaRPr b="1">
              <a:solidFill>
                <a:srgbClr val="0F7A70"/>
              </a:solidFill>
            </a:endParaRPr>
          </a:p>
          <a:p>
            <a:pPr marL="1172307" indent="-586153">
              <a:spcBef>
                <a:spcPts val="1500"/>
              </a:spcBef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>
                <a:solidFill>
                  <a:srgbClr val="0F7A70"/>
                </a:solidFill>
              </a:rPr>
              <a:t>Behind the firewall</a:t>
            </a:r>
            <a:r>
              <a:t> download packages (do not require internet access)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/>
          <p:nvPr/>
        </p:nvSpPr>
        <p:spPr>
          <a:xfrm>
            <a:off x="47327" y="1929213"/>
            <a:ext cx="24289346" cy="110032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2" name="Shape 1682"/>
          <p:cNvSpPr/>
          <p:nvPr>
            <p:ph type="body" idx="13"/>
          </p:nvPr>
        </p:nvSpPr>
        <p:spPr>
          <a:xfrm>
            <a:off x="1268759" y="1064354"/>
            <a:ext cx="3412025" cy="457201"/>
          </a:xfrm>
          <a:prstGeom prst="rect">
            <a:avLst/>
          </a:prstGeom>
        </p:spPr>
        <p:txBody>
          <a:bodyPr/>
          <a:lstStyle/>
          <a:p>
            <a:pPr/>
            <a:r>
              <a:t>Your Service Menu</a:t>
            </a:r>
          </a:p>
        </p:txBody>
      </p:sp>
      <p:sp>
        <p:nvSpPr>
          <p:cNvPr id="1683" name="Shape 16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4" name="Shape 1684"/>
          <p:cNvSpPr/>
          <p:nvPr>
            <p:ph type="body" idx="14"/>
          </p:nvPr>
        </p:nvSpPr>
        <p:spPr>
          <a:xfrm>
            <a:off x="1268759" y="226154"/>
            <a:ext cx="7520098" cy="914401"/>
          </a:xfrm>
          <a:prstGeom prst="rect">
            <a:avLst/>
          </a:prstGeom>
        </p:spPr>
        <p:txBody>
          <a:bodyPr/>
          <a:lstStyle/>
          <a:p>
            <a:pPr/>
            <a:r>
              <a:t>Pivotal CF Services</a:t>
            </a:r>
          </a:p>
        </p:txBody>
      </p:sp>
      <p:pic>
        <p:nvPicPr>
          <p:cNvPr id="1685" name="image110.png"/>
          <p:cNvPicPr>
            <a:picLocks noChangeAspect="1"/>
          </p:cNvPicPr>
          <p:nvPr/>
        </p:nvPicPr>
        <p:blipFill>
          <a:blip r:embed="rId2">
            <a:extLst/>
          </a:blip>
          <a:srcRect l="3578" t="9066" r="11178" b="16690"/>
          <a:stretch>
            <a:fillRect/>
          </a:stretch>
        </p:blipFill>
        <p:spPr>
          <a:xfrm>
            <a:off x="9293521" y="8594004"/>
            <a:ext cx="5681473" cy="2097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6" name="image111.png"/>
          <p:cNvPicPr>
            <a:picLocks noChangeAspect="1"/>
          </p:cNvPicPr>
          <p:nvPr/>
        </p:nvPicPr>
        <p:blipFill>
          <a:blip r:embed="rId3">
            <a:extLst/>
          </a:blip>
          <a:srcRect l="3696" t="17698" r="7400" b="16690"/>
          <a:stretch>
            <a:fillRect/>
          </a:stretch>
        </p:blipFill>
        <p:spPr>
          <a:xfrm>
            <a:off x="9301649" y="10734378"/>
            <a:ext cx="5925313" cy="1853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7" name="image112.png"/>
          <p:cNvPicPr>
            <a:picLocks noChangeAspect="1"/>
          </p:cNvPicPr>
          <p:nvPr/>
        </p:nvPicPr>
        <p:blipFill>
          <a:blip r:embed="rId4">
            <a:extLst/>
          </a:blip>
          <a:srcRect l="3623" t="8599" r="7337" b="8791"/>
          <a:stretch>
            <a:fillRect/>
          </a:stretch>
        </p:blipFill>
        <p:spPr>
          <a:xfrm>
            <a:off x="1926843" y="2516970"/>
            <a:ext cx="5925314" cy="231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image113.png"/>
          <p:cNvPicPr>
            <a:picLocks noChangeAspect="1"/>
          </p:cNvPicPr>
          <p:nvPr/>
        </p:nvPicPr>
        <p:blipFill>
          <a:blip r:embed="rId5">
            <a:extLst/>
          </a:blip>
          <a:srcRect l="3623" t="9068" r="3675" b="8022"/>
          <a:stretch>
            <a:fillRect/>
          </a:stretch>
        </p:blipFill>
        <p:spPr>
          <a:xfrm>
            <a:off x="9296230" y="6464469"/>
            <a:ext cx="6169153" cy="231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9" name="image114.png"/>
          <p:cNvPicPr>
            <a:picLocks noChangeAspect="1"/>
          </p:cNvPicPr>
          <p:nvPr/>
        </p:nvPicPr>
        <p:blipFill>
          <a:blip r:embed="rId6">
            <a:extLst/>
          </a:blip>
          <a:srcRect l="3623" t="8776" r="3674" b="17042"/>
          <a:stretch>
            <a:fillRect/>
          </a:stretch>
        </p:blipFill>
        <p:spPr>
          <a:xfrm>
            <a:off x="1926843" y="6483434"/>
            <a:ext cx="6169153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0" name="image115.png"/>
          <p:cNvPicPr>
            <a:picLocks noChangeAspect="1"/>
          </p:cNvPicPr>
          <p:nvPr/>
        </p:nvPicPr>
        <p:blipFill>
          <a:blip r:embed="rId7">
            <a:extLst/>
          </a:blip>
          <a:srcRect l="3615" t="8599" r="3821" b="17487"/>
          <a:stretch>
            <a:fillRect/>
          </a:stretch>
        </p:blipFill>
        <p:spPr>
          <a:xfrm>
            <a:off x="1953936" y="8531690"/>
            <a:ext cx="6169154" cy="2072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91" name="Shape 1691"/>
          <p:cNvSpPr/>
          <p:nvPr/>
        </p:nvSpPr>
        <p:spPr>
          <a:xfrm>
            <a:off x="1496059" y="11731413"/>
            <a:ext cx="15605761" cy="58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914400">
              <a:lnSpc>
                <a:spcPct val="100000"/>
              </a:lnSpc>
              <a:defRPr spc="0"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685D"/>
                </a:solidFill>
              </a:defRPr>
            </a:pPr>
            <a:r>
              <a:rPr>
                <a:solidFill>
                  <a:srgbClr val="4D4D4D"/>
                </a:solidFill>
              </a:rPr>
              <a:t>Not Pictured: Ops Metrics for JMX monitoring</a:t>
            </a:r>
          </a:p>
        </p:txBody>
      </p:sp>
      <p:pic>
        <p:nvPicPr>
          <p:cNvPr id="1692" name="image1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22512" y="2133082"/>
            <a:ext cx="5080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image11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664615" y="4953362"/>
            <a:ext cx="49276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4" name="image1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01543" y="6451149"/>
            <a:ext cx="48768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5" name="image1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63153" y="8440715"/>
            <a:ext cx="4775201" cy="140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6" name="image12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665264" y="9989398"/>
            <a:ext cx="43688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7" name="image12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678814" y="11272393"/>
            <a:ext cx="5003801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8" name="image122.png" descr="api_gateway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071792" y="4870026"/>
            <a:ext cx="5791201" cy="1584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9" name="image123.png" descr="casandra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763153" y="3751582"/>
            <a:ext cx="4792135" cy="1227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0" name="image124.png" descr="data_sync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468274" y="4822612"/>
            <a:ext cx="5811521" cy="153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1" name="image125.png" descr="push_no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468280" y="2817711"/>
            <a:ext cx="5943601" cy="1899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0" name="Group 1720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706" name="Group 1706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702" name="Shape 170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3" name="Shape 170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4" name="Shape 170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5" name="Shape 170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10" name="Group 1710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707" name="Shape 170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8" name="Shape 170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9" name="Shape 170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16" name="Group 1716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711" name="Shape 171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2" name="Shape 171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3" name="Shape 171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4" name="Shape 171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5" name="Shape 171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19" name="Group 1719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717" name="Shape 171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18" name="Shape 171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736" name="Group 173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721" name="Shape 1721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sp>
          <p:nvSpPr>
            <p:cNvPr id="1722" name="Shape 172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3" name="Shape 1723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6" name="Shape 1726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7" name="Shape 1727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8" name="Shape 172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9" name="Shape 172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0" name="Shape 173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1" name="Shape 173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2" name="Shape 173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3" name="Shape 173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4" name="Shape 1734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5" name="Shape 1735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1" cy="13716000"/>
          </a:xfrm>
          <a:prstGeom prst="rect">
            <a:avLst/>
          </a:prstGeom>
          <a:ln w="25400">
            <a:miter lim="400000"/>
          </a:ln>
        </p:spPr>
      </p:pic>
      <p:sp>
        <p:nvSpPr>
          <p:cNvPr id="1739" name="Shape 1739"/>
          <p:cNvSpPr/>
          <p:nvPr>
            <p:ph type="body" idx="13"/>
          </p:nvPr>
        </p:nvSpPr>
        <p:spPr>
          <a:xfrm>
            <a:off x="8109628" y="5568172"/>
            <a:ext cx="4870272" cy="109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Pivotal CF</a:t>
            </a:r>
          </a:p>
        </p:txBody>
      </p:sp>
      <p:grpSp>
        <p:nvGrpSpPr>
          <p:cNvPr id="1759" name="Group 1759"/>
          <p:cNvGrpSpPr/>
          <p:nvPr/>
        </p:nvGrpSpPr>
        <p:grpSpPr>
          <a:xfrm>
            <a:off x="2550243" y="3485184"/>
            <a:ext cx="5391514" cy="5391511"/>
            <a:chOff x="0" y="0"/>
            <a:chExt cx="5391513" cy="5391510"/>
          </a:xfrm>
        </p:grpSpPr>
        <p:grpSp>
          <p:nvGrpSpPr>
            <p:cNvPr id="1744" name="Group 1744"/>
            <p:cNvGrpSpPr/>
            <p:nvPr/>
          </p:nvGrpSpPr>
          <p:grpSpPr>
            <a:xfrm rot="18900000">
              <a:off x="395328" y="1745066"/>
              <a:ext cx="1908828" cy="1908821"/>
              <a:chOff x="0" y="0"/>
              <a:chExt cx="1908827" cy="1908819"/>
            </a:xfrm>
          </p:grpSpPr>
          <p:sp>
            <p:nvSpPr>
              <p:cNvPr id="1740" name="Shape 1740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1" name="Shape 1741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2" name="Shape 1742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3" name="Shape 1743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48" name="Group 1748"/>
            <p:cNvGrpSpPr/>
            <p:nvPr/>
          </p:nvGrpSpPr>
          <p:grpSpPr>
            <a:xfrm rot="13500000">
              <a:off x="1737629" y="3087365"/>
              <a:ext cx="1908820" cy="1908816"/>
              <a:chOff x="0" y="0"/>
              <a:chExt cx="1908819" cy="1908815"/>
            </a:xfrm>
          </p:grpSpPr>
          <p:sp>
            <p:nvSpPr>
              <p:cNvPr id="1745" name="Shape 1745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6" name="Shape 1746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7" name="Shape 1747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54" name="Group 1754"/>
            <p:cNvGrpSpPr/>
            <p:nvPr/>
          </p:nvGrpSpPr>
          <p:grpSpPr>
            <a:xfrm rot="2700000">
              <a:off x="1745069" y="395330"/>
              <a:ext cx="1908820" cy="1908816"/>
              <a:chOff x="0" y="0"/>
              <a:chExt cx="1908819" cy="1908815"/>
            </a:xfrm>
          </p:grpSpPr>
          <p:sp>
            <p:nvSpPr>
              <p:cNvPr id="1749" name="Shape 1749"/>
              <p:cNvSpPr/>
              <p:nvPr/>
            </p:nvSpPr>
            <p:spPr>
              <a:xfrm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0" name="Shape 1750"/>
              <p:cNvSpPr/>
              <p:nvPr/>
            </p:nvSpPr>
            <p:spPr>
              <a:xfrm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1" name="Shape 1751"/>
              <p:cNvSpPr/>
              <p:nvPr/>
            </p:nvSpPr>
            <p:spPr>
              <a:xfrm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2" name="Shape 1752"/>
              <p:cNvSpPr/>
              <p:nvPr/>
            </p:nvSpPr>
            <p:spPr>
              <a:xfrm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3" name="Shape 1753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57" name="Group 1757"/>
            <p:cNvGrpSpPr/>
            <p:nvPr/>
          </p:nvGrpSpPr>
          <p:grpSpPr>
            <a:xfrm rot="8100000">
              <a:off x="3087365" y="1737626"/>
              <a:ext cx="1908820" cy="1908817"/>
              <a:chOff x="0" y="0"/>
              <a:chExt cx="1908819" cy="1908815"/>
            </a:xfrm>
          </p:grpSpPr>
          <p:sp>
            <p:nvSpPr>
              <p:cNvPr id="1755" name="Shape 1755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758" name="Shape 1758"/>
            <p:cNvSpPr/>
            <p:nvPr/>
          </p:nvSpPr>
          <p:spPr>
            <a:xfrm>
              <a:off x="1634498" y="1708875"/>
              <a:ext cx="2274814" cy="2142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15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</a:t>
              </a:r>
            </a:p>
          </p:txBody>
        </p:sp>
      </p:grpSp>
      <p:sp>
        <p:nvSpPr>
          <p:cNvPr id="1760" name="Shape 1760"/>
          <p:cNvSpPr/>
          <p:nvPr/>
        </p:nvSpPr>
        <p:spPr>
          <a:xfrm>
            <a:off x="8123563" y="6851726"/>
            <a:ext cx="15550438" cy="1"/>
          </a:xfrm>
          <a:prstGeom prst="line">
            <a:avLst/>
          </a:prstGeom>
          <a:ln w="12700">
            <a:solidFill>
              <a:srgbClr val="FFFFFF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1761" name="Shape 1761"/>
          <p:cNvSpPr/>
          <p:nvPr/>
        </p:nvSpPr>
        <p:spPr>
          <a:xfrm>
            <a:off x="8150863" y="7043079"/>
            <a:ext cx="614868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NEW PLATFORM FOR A NEW ERA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-enhanc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37" y="-26550"/>
            <a:ext cx="24430875" cy="16287250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231" name="Group 231"/>
          <p:cNvGrpSpPr/>
          <p:nvPr/>
        </p:nvGrpSpPr>
        <p:grpSpPr>
          <a:xfrm rot="18900000">
            <a:off x="1637515" y="9817167"/>
            <a:ext cx="1908828" cy="1908821"/>
            <a:chOff x="0" y="0"/>
            <a:chExt cx="1908827" cy="1908819"/>
          </a:xfrm>
        </p:grpSpPr>
        <p:sp>
          <p:nvSpPr>
            <p:cNvPr id="227" name="Shape 22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35" name="Group 235"/>
          <p:cNvGrpSpPr/>
          <p:nvPr/>
        </p:nvGrpSpPr>
        <p:grpSpPr>
          <a:xfrm rot="13500000">
            <a:off x="2979816" y="11159466"/>
            <a:ext cx="1908820" cy="1908816"/>
            <a:chOff x="0" y="0"/>
            <a:chExt cx="1908819" cy="1908815"/>
          </a:xfrm>
        </p:grpSpPr>
        <p:sp>
          <p:nvSpPr>
            <p:cNvPr id="232" name="Shape 23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41" name="Group 241"/>
          <p:cNvGrpSpPr/>
          <p:nvPr/>
        </p:nvGrpSpPr>
        <p:grpSpPr>
          <a:xfrm rot="2700000">
            <a:off x="2987256" y="8467431"/>
            <a:ext cx="1908820" cy="1908816"/>
            <a:chOff x="0" y="0"/>
            <a:chExt cx="1908819" cy="1908815"/>
          </a:xfrm>
        </p:grpSpPr>
        <p:sp>
          <p:nvSpPr>
            <p:cNvPr id="236" name="Shape 236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44" name="Group 244"/>
          <p:cNvGrpSpPr/>
          <p:nvPr/>
        </p:nvGrpSpPr>
        <p:grpSpPr>
          <a:xfrm rot="8100000">
            <a:off x="4329552" y="9809727"/>
            <a:ext cx="1908820" cy="1908817"/>
            <a:chOff x="0" y="0"/>
            <a:chExt cx="1908819" cy="1908815"/>
          </a:xfrm>
        </p:grpSpPr>
        <p:sp>
          <p:nvSpPr>
            <p:cNvPr id="242" name="Shape 24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45" name="Shape 245"/>
          <p:cNvSpPr/>
          <p:nvPr/>
        </p:nvSpPr>
        <p:spPr>
          <a:xfrm>
            <a:off x="6801572" y="10155090"/>
            <a:ext cx="512387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pc="504" sz="7200">
                <a:solidFill>
                  <a:srgbClr val="FFFFFF"/>
                </a:solidFill>
              </a:defRPr>
            </a:lvl1pPr>
          </a:lstStyle>
          <a:p>
            <a:pPr/>
            <a:r>
              <a:t>Pivotal CF</a:t>
            </a:r>
          </a:p>
        </p:txBody>
      </p:sp>
      <p:sp>
        <p:nvSpPr>
          <p:cNvPr id="246" name="Shape 246"/>
          <p:cNvSpPr/>
          <p:nvPr/>
        </p:nvSpPr>
        <p:spPr>
          <a:xfrm>
            <a:off x="6776172" y="11603654"/>
            <a:ext cx="602806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b="1" spc="34" sz="3400">
                <a:solidFill>
                  <a:srgbClr val="FFFFFF"/>
                </a:solidFill>
              </a:defRPr>
            </a:lvl1pPr>
          </a:lstStyle>
          <a:p>
            <a:pPr/>
            <a:r>
              <a:t>Overview for PCF Immerison</a:t>
            </a:r>
          </a:p>
        </p:txBody>
      </p:sp>
      <p:sp>
        <p:nvSpPr>
          <p:cNvPr id="247" name="Shape 247"/>
          <p:cNvSpPr/>
          <p:nvPr/>
        </p:nvSpPr>
        <p:spPr>
          <a:xfrm>
            <a:off x="6709223" y="11374290"/>
            <a:ext cx="16457991" cy="1"/>
          </a:xfrm>
          <a:prstGeom prst="line">
            <a:avLst/>
          </a:prstGeom>
          <a:ln w="12700">
            <a:solidFill>
              <a:srgbClr val="FFFFFF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248" name="Shape 248"/>
          <p:cNvSpPr/>
          <p:nvPr/>
        </p:nvSpPr>
        <p:spPr>
          <a:xfrm>
            <a:off x="2876685" y="978097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>
                <a:solidFill>
                  <a:srgbClr val="FFFFFF"/>
                </a:solidFill>
              </a:defRPr>
            </a:lvl1pPr>
          </a:lstStyle>
          <a:p>
            <a:pPr/>
            <a:r>
              <a:t>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3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6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300"/>
                            </p:stCondLst>
                            <p:childTnLst>
                              <p:par>
                                <p:cTn id="37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5"/>
      <p:bldP build="whole" bldLvl="1" animBg="1" rev="0" advAuto="0" spid="244" grpId="2"/>
      <p:bldP build="whole" bldLvl="1" animBg="1" rev="0" advAuto="0" spid="231" grpId="4"/>
      <p:bldP build="whole" bldLvl="1" animBg="1" rev="0" advAuto="0" spid="246" grpId="7"/>
      <p:bldP build="whole" bldLvl="1" animBg="1" rev="0" advAuto="0" spid="248" grpId="8"/>
      <p:bldP build="whole" bldLvl="1" animBg="1" rev="0" advAuto="0" spid="247" grpId="6"/>
      <p:bldP build="whole" bldLvl="1" animBg="1" rev="0" advAuto="0" spid="241" grpId="1"/>
      <p:bldP build="whole" bldLvl="1" animBg="1" rev="0" advAuto="0" spid="235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4"/>
          <p:cNvGrpSpPr/>
          <p:nvPr/>
        </p:nvGrpSpPr>
        <p:grpSpPr>
          <a:xfrm rot="2669533">
            <a:off x="3679691" y="3375494"/>
            <a:ext cx="1908828" cy="1908821"/>
            <a:chOff x="0" y="0"/>
            <a:chExt cx="1908827" cy="1908819"/>
          </a:xfrm>
        </p:grpSpPr>
        <p:sp>
          <p:nvSpPr>
            <p:cNvPr id="250" name="Shape 25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58" name="Group 258"/>
          <p:cNvGrpSpPr/>
          <p:nvPr/>
        </p:nvGrpSpPr>
        <p:grpSpPr>
          <a:xfrm rot="18869533">
            <a:off x="2349346" y="4729636"/>
            <a:ext cx="1908821" cy="1908817"/>
            <a:chOff x="0" y="0"/>
            <a:chExt cx="1908819" cy="1908815"/>
          </a:xfrm>
        </p:grpSpPr>
        <p:sp>
          <p:nvSpPr>
            <p:cNvPr id="255" name="Shape 255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64" name="Group 264"/>
          <p:cNvGrpSpPr/>
          <p:nvPr/>
        </p:nvGrpSpPr>
        <p:grpSpPr>
          <a:xfrm rot="8069533">
            <a:off x="5041341" y="4713218"/>
            <a:ext cx="1908821" cy="1908817"/>
            <a:chOff x="0" y="0"/>
            <a:chExt cx="1908819" cy="1908815"/>
          </a:xfrm>
        </p:grpSpPr>
        <p:sp>
          <p:nvSpPr>
            <p:cNvPr id="259" name="Shape 259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67" name="Group 267"/>
          <p:cNvGrpSpPr/>
          <p:nvPr/>
        </p:nvGrpSpPr>
        <p:grpSpPr>
          <a:xfrm rot="13469533">
            <a:off x="3710994" y="6067357"/>
            <a:ext cx="1908820" cy="1908817"/>
            <a:chOff x="0" y="0"/>
            <a:chExt cx="1908819" cy="1908815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68" name="Shape 268"/>
          <p:cNvSpPr/>
          <p:nvPr/>
        </p:nvSpPr>
        <p:spPr>
          <a:xfrm>
            <a:off x="2628116" y="2373411"/>
            <a:ext cx="487027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/>
            </a:lvl1pPr>
          </a:lstStyle>
          <a:p>
            <a:pPr/>
            <a:r>
              <a:t>Pivotal CF</a:t>
            </a:r>
          </a:p>
        </p:txBody>
      </p:sp>
      <p:sp>
        <p:nvSpPr>
          <p:cNvPr id="269" name="Shape 269"/>
          <p:cNvSpPr/>
          <p:nvPr/>
        </p:nvSpPr>
        <p:spPr>
          <a:xfrm>
            <a:off x="10171916" y="4271805"/>
            <a:ext cx="13439851" cy="302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b="1" spc="34" sz="3400"/>
            </a:pPr>
            <a:r>
              <a:t>Dave Roberts</a:t>
            </a:r>
          </a:p>
          <a:p>
            <a:pPr>
              <a:lnSpc>
                <a:spcPct val="120000"/>
              </a:lnSpc>
              <a:defRPr i="1" spc="34" sz="3400"/>
            </a:pPr>
            <a:r>
              <a:t>Advisory Field Engineer</a:t>
            </a:r>
          </a:p>
          <a:p>
            <a:pPr>
              <a:lnSpc>
                <a:spcPct val="120000"/>
              </a:lnSpc>
              <a:defRPr spc="34" sz="3400"/>
            </a:pPr>
          </a:p>
          <a:p>
            <a:pPr>
              <a:lnSpc>
                <a:spcPct val="120000"/>
              </a:lnSpc>
              <a:defRPr spc="34" sz="3400"/>
            </a:pPr>
            <a:r>
              <a:t>I have been building enterprise systems for 15 years.  I love agile </a:t>
            </a:r>
          </a:p>
          <a:p>
            <a:pPr>
              <a:lnSpc>
                <a:spcPct val="120000"/>
              </a:lnSpc>
              <a:defRPr spc="34" sz="3400"/>
            </a:pPr>
            <a:r>
              <a:t>methodologies; simple, testable solutions and scalable architectures.</a:t>
            </a:r>
          </a:p>
        </p:txBody>
      </p:sp>
      <p:sp>
        <p:nvSpPr>
          <p:cNvPr id="270" name="Shape 270"/>
          <p:cNvSpPr/>
          <p:nvPr/>
        </p:nvSpPr>
        <p:spPr>
          <a:xfrm>
            <a:off x="3600418" y="467702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/>
            </a:lvl1pPr>
          </a:lstStyle>
          <a:p>
            <a:pPr/>
            <a:r>
              <a:t></a:t>
            </a:r>
          </a:p>
        </p:txBody>
      </p:sp>
      <p:sp>
        <p:nvSpPr>
          <p:cNvPr id="271" name="Shape 271"/>
          <p:cNvSpPr/>
          <p:nvPr/>
        </p:nvSpPr>
        <p:spPr>
          <a:xfrm flipV="1">
            <a:off x="8424471" y="2165748"/>
            <a:ext cx="1" cy="9017269"/>
          </a:xfrm>
          <a:prstGeom prst="line">
            <a:avLst/>
          </a:prstGeom>
          <a:ln w="12700">
            <a:solidFill>
              <a:srgbClr val="000000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3"/>
          </p:nvPr>
        </p:nvSpPr>
        <p:spPr>
          <a:xfrm>
            <a:off x="1217959" y="1216754"/>
            <a:ext cx="4139274" cy="457201"/>
          </a:xfrm>
          <a:prstGeom prst="rect">
            <a:avLst/>
          </a:prstGeom>
        </p:spPr>
        <p:txBody>
          <a:bodyPr/>
          <a:lstStyle/>
          <a:p>
            <a:pPr/>
            <a:r>
              <a:t>What we will see today</a:t>
            </a:r>
          </a:p>
        </p:txBody>
      </p:sp>
      <p:sp>
        <p:nvSpPr>
          <p:cNvPr id="274" name="Shape 2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Shape 275"/>
          <p:cNvSpPr/>
          <p:nvPr>
            <p:ph type="body" idx="14"/>
          </p:nvPr>
        </p:nvSpPr>
        <p:spPr>
          <a:xfrm>
            <a:off x="1268759" y="226154"/>
            <a:ext cx="2944109" cy="914401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76" name="Shape 276"/>
          <p:cNvSpPr/>
          <p:nvPr/>
        </p:nvSpPr>
        <p:spPr>
          <a:xfrm>
            <a:off x="6948143" y="2805667"/>
            <a:ext cx="66145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1</a:t>
            </a:r>
          </a:p>
        </p:txBody>
      </p:sp>
      <p:sp>
        <p:nvSpPr>
          <p:cNvPr id="277" name="Shape 277"/>
          <p:cNvSpPr/>
          <p:nvPr/>
        </p:nvSpPr>
        <p:spPr>
          <a:xfrm>
            <a:off x="11810659" y="2757460"/>
            <a:ext cx="6614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2</a:t>
            </a:r>
          </a:p>
        </p:txBody>
      </p:sp>
      <p:sp>
        <p:nvSpPr>
          <p:cNvPr id="278" name="Shape 278"/>
          <p:cNvSpPr/>
          <p:nvPr/>
        </p:nvSpPr>
        <p:spPr>
          <a:xfrm>
            <a:off x="16730768" y="2757460"/>
            <a:ext cx="6614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3</a:t>
            </a:r>
          </a:p>
        </p:txBody>
      </p:sp>
      <p:sp>
        <p:nvSpPr>
          <p:cNvPr id="279" name="Shape 279"/>
          <p:cNvSpPr/>
          <p:nvPr/>
        </p:nvSpPr>
        <p:spPr>
          <a:xfrm>
            <a:off x="6968253" y="7606267"/>
            <a:ext cx="6614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4</a:t>
            </a:r>
          </a:p>
        </p:txBody>
      </p:sp>
      <p:sp>
        <p:nvSpPr>
          <p:cNvPr id="280" name="Shape 280"/>
          <p:cNvSpPr/>
          <p:nvPr/>
        </p:nvSpPr>
        <p:spPr>
          <a:xfrm>
            <a:off x="4589277" y="4647167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Evolution</a:t>
            </a:r>
          </a:p>
        </p:txBody>
      </p:sp>
      <p:sp>
        <p:nvSpPr>
          <p:cNvPr id="281" name="Shape 281"/>
          <p:cNvSpPr/>
          <p:nvPr/>
        </p:nvSpPr>
        <p:spPr>
          <a:xfrm>
            <a:off x="9408750" y="459896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Demo</a:t>
            </a:r>
          </a:p>
        </p:txBody>
      </p:sp>
      <p:sp>
        <p:nvSpPr>
          <p:cNvPr id="282" name="Shape 282"/>
          <p:cNvSpPr/>
          <p:nvPr/>
        </p:nvSpPr>
        <p:spPr>
          <a:xfrm>
            <a:off x="14330486" y="459896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Industry Trends</a:t>
            </a:r>
          </a:p>
        </p:txBody>
      </p:sp>
      <p:sp>
        <p:nvSpPr>
          <p:cNvPr id="283" name="Shape 283"/>
          <p:cNvSpPr/>
          <p:nvPr/>
        </p:nvSpPr>
        <p:spPr>
          <a:xfrm>
            <a:off x="4590393" y="945154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Cloud Foundry</a:t>
            </a:r>
          </a:p>
        </p:txBody>
      </p:sp>
      <p:sp>
        <p:nvSpPr>
          <p:cNvPr id="284" name="Shape 284"/>
          <p:cNvSpPr/>
          <p:nvPr/>
        </p:nvSpPr>
        <p:spPr>
          <a:xfrm>
            <a:off x="11810659" y="7606267"/>
            <a:ext cx="66145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5</a:t>
            </a:r>
          </a:p>
        </p:txBody>
      </p:sp>
      <p:sp>
        <p:nvSpPr>
          <p:cNvPr id="285" name="Shape 285"/>
          <p:cNvSpPr/>
          <p:nvPr/>
        </p:nvSpPr>
        <p:spPr>
          <a:xfrm>
            <a:off x="14334672" y="945154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Case Studies</a:t>
            </a:r>
          </a:p>
        </p:txBody>
      </p:sp>
      <p:grpSp>
        <p:nvGrpSpPr>
          <p:cNvPr id="291" name="Group 291"/>
          <p:cNvGrpSpPr/>
          <p:nvPr/>
        </p:nvGrpSpPr>
        <p:grpSpPr>
          <a:xfrm rot="13500000">
            <a:off x="11506386" y="3187756"/>
            <a:ext cx="1270001" cy="1270001"/>
            <a:chOff x="0" y="0"/>
            <a:chExt cx="1270000" cy="1270000"/>
          </a:xfrm>
        </p:grpSpPr>
        <p:sp>
          <p:nvSpPr>
            <p:cNvPr id="286" name="Shape 286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94" name="Group 294"/>
          <p:cNvGrpSpPr/>
          <p:nvPr/>
        </p:nvGrpSpPr>
        <p:grpSpPr>
          <a:xfrm rot="13500000">
            <a:off x="6636273" y="8023879"/>
            <a:ext cx="1270001" cy="1270001"/>
            <a:chOff x="0" y="0"/>
            <a:chExt cx="1270000" cy="1270000"/>
          </a:xfrm>
        </p:grpSpPr>
        <p:sp>
          <p:nvSpPr>
            <p:cNvPr id="292" name="Shape 292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99" name="Group 299"/>
          <p:cNvGrpSpPr/>
          <p:nvPr/>
        </p:nvGrpSpPr>
        <p:grpSpPr>
          <a:xfrm rot="13500000">
            <a:off x="16398512" y="3175064"/>
            <a:ext cx="1270001" cy="1270001"/>
            <a:chOff x="0" y="0"/>
            <a:chExt cx="1270000" cy="1270000"/>
          </a:xfrm>
        </p:grpSpPr>
        <p:sp>
          <p:nvSpPr>
            <p:cNvPr id="295" name="Shape 295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 rot="5400000">
              <a:off x="-1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03" name="Group 303"/>
          <p:cNvGrpSpPr/>
          <p:nvPr/>
        </p:nvGrpSpPr>
        <p:grpSpPr>
          <a:xfrm rot="13500000">
            <a:off x="6643870" y="3200449"/>
            <a:ext cx="1270001" cy="1270001"/>
            <a:chOff x="0" y="0"/>
            <a:chExt cx="1270000" cy="1270000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04" name="Shape 304"/>
          <p:cNvSpPr/>
          <p:nvPr/>
        </p:nvSpPr>
        <p:spPr>
          <a:xfrm>
            <a:off x="4584334" y="5409167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Of Cloud Architectures</a:t>
            </a:r>
          </a:p>
        </p:txBody>
      </p:sp>
      <p:sp>
        <p:nvSpPr>
          <p:cNvPr id="305" name="Shape 305"/>
          <p:cNvSpPr/>
          <p:nvPr/>
        </p:nvSpPr>
        <p:spPr>
          <a:xfrm>
            <a:off x="9408750" y="5424444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Pivotal CF Live</a:t>
            </a:r>
          </a:p>
        </p:txBody>
      </p:sp>
      <p:sp>
        <p:nvSpPr>
          <p:cNvPr id="306" name="Shape 306"/>
          <p:cNvSpPr/>
          <p:nvPr/>
        </p:nvSpPr>
        <p:spPr>
          <a:xfrm>
            <a:off x="14334393" y="5360960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Driving Enterprises Today</a:t>
            </a:r>
          </a:p>
        </p:txBody>
      </p:sp>
      <p:sp>
        <p:nvSpPr>
          <p:cNvPr id="307" name="Shape 307"/>
          <p:cNvSpPr/>
          <p:nvPr/>
        </p:nvSpPr>
        <p:spPr>
          <a:xfrm>
            <a:off x="4588161" y="10213619"/>
            <a:ext cx="546527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The OSS Community</a:t>
            </a:r>
          </a:p>
        </p:txBody>
      </p:sp>
      <p:sp>
        <p:nvSpPr>
          <p:cNvPr id="308" name="Shape 308"/>
          <p:cNvSpPr/>
          <p:nvPr/>
        </p:nvSpPr>
        <p:spPr>
          <a:xfrm>
            <a:off x="14326300" y="10213699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Who’s Using It?</a:t>
            </a:r>
          </a:p>
        </p:txBody>
      </p:sp>
      <p:grpSp>
        <p:nvGrpSpPr>
          <p:cNvPr id="327" name="Group 32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313" name="Group 31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309" name="Shape 30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Shape 31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1" name="Shape 31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2" name="Shape 31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17" name="Group 31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318" name="Shape 31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326" name="Group 32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324" name="Shape 32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348" name="Group 34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346" name="Group 346"/>
            <p:cNvGrpSpPr/>
            <p:nvPr/>
          </p:nvGrpSpPr>
          <p:grpSpPr>
            <a:xfrm>
              <a:off x="-1" y="0"/>
              <a:ext cx="1616448" cy="1616447"/>
              <a:chOff x="0" y="0"/>
              <a:chExt cx="1616446" cy="1616446"/>
            </a:xfrm>
          </p:grpSpPr>
          <p:grpSp>
            <p:nvGrpSpPr>
              <p:cNvPr id="332" name="Group 332"/>
              <p:cNvGrpSpPr/>
              <p:nvPr/>
            </p:nvGrpSpPr>
            <p:grpSpPr>
              <a:xfrm rot="18900000">
                <a:off x="118361" y="522473"/>
                <a:ext cx="571501" cy="571501"/>
                <a:chOff x="0" y="0"/>
                <a:chExt cx="571500" cy="571500"/>
              </a:xfrm>
            </p:grpSpPr>
            <p:sp>
              <p:nvSpPr>
                <p:cNvPr id="328" name="Shape 328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0" name="Shape 330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336" name="Group 336"/>
              <p:cNvGrpSpPr/>
              <p:nvPr/>
            </p:nvGrpSpPr>
            <p:grpSpPr>
              <a:xfrm rot="13500000">
                <a:off x="522473" y="926585"/>
                <a:ext cx="571501" cy="571501"/>
                <a:chOff x="0" y="0"/>
                <a:chExt cx="571500" cy="571500"/>
              </a:xfrm>
            </p:grpSpPr>
            <p:sp>
              <p:nvSpPr>
                <p:cNvPr id="333" name="Shape 333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4" name="Shape 334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5" name="Shape 335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342" name="Group 342"/>
              <p:cNvGrpSpPr/>
              <p:nvPr/>
            </p:nvGrpSpPr>
            <p:grpSpPr>
              <a:xfrm rot="2700000">
                <a:off x="522473" y="118361"/>
                <a:ext cx="571501" cy="571501"/>
                <a:chOff x="0" y="0"/>
                <a:chExt cx="571500" cy="571500"/>
              </a:xfrm>
            </p:grpSpPr>
            <p:sp>
              <p:nvSpPr>
                <p:cNvPr id="337" name="Shape 337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8" name="Shape 338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39" name="Shape 339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40" name="Shape 340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41" name="Shape 341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345" name="Group 345"/>
              <p:cNvGrpSpPr/>
              <p:nvPr/>
            </p:nvGrpSpPr>
            <p:grpSpPr>
              <a:xfrm rot="8100000">
                <a:off x="926585" y="522473"/>
                <a:ext cx="571501" cy="571501"/>
                <a:chOff x="0" y="0"/>
                <a:chExt cx="571500" cy="571500"/>
              </a:xfrm>
            </p:grpSpPr>
            <p:sp>
              <p:nvSpPr>
                <p:cNvPr id="343" name="Shape 343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44" name="Shape 344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sp>
          <p:nvSpPr>
            <p:cNvPr id="347" name="Shape 347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 rot="13500000">
            <a:off x="16398512" y="8023879"/>
            <a:ext cx="1270001" cy="1270001"/>
            <a:chOff x="0" y="0"/>
            <a:chExt cx="1270000" cy="1270000"/>
          </a:xfrm>
        </p:grpSpPr>
        <p:sp>
          <p:nvSpPr>
            <p:cNvPr id="349" name="Shape 349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58" name="Group 358"/>
          <p:cNvGrpSpPr/>
          <p:nvPr/>
        </p:nvGrpSpPr>
        <p:grpSpPr>
          <a:xfrm rot="13500000">
            <a:off x="11506386" y="8023879"/>
            <a:ext cx="1270001" cy="1270001"/>
            <a:chOff x="0" y="0"/>
            <a:chExt cx="1270000" cy="1270000"/>
          </a:xfrm>
        </p:grpSpPr>
        <p:sp>
          <p:nvSpPr>
            <p:cNvPr id="355" name="Shape 355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59" name="Shape 359"/>
          <p:cNvSpPr/>
          <p:nvPr/>
        </p:nvSpPr>
        <p:spPr>
          <a:xfrm>
            <a:off x="9412936" y="943249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/>
            </a:lvl1pPr>
          </a:lstStyle>
          <a:p>
            <a:pPr/>
            <a:r>
              <a:t>Pivotal CF</a:t>
            </a:r>
          </a:p>
        </p:txBody>
      </p:sp>
      <p:sp>
        <p:nvSpPr>
          <p:cNvPr id="360" name="Shape 360"/>
          <p:cNvSpPr/>
          <p:nvPr/>
        </p:nvSpPr>
        <p:spPr>
          <a:xfrm>
            <a:off x="9404564" y="10194649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/>
            </a:lvl1pPr>
          </a:lstStyle>
          <a:p>
            <a:pPr/>
            <a:r>
              <a:t>Enterprise Cloud Foundry</a:t>
            </a:r>
          </a:p>
        </p:txBody>
      </p:sp>
      <p:sp>
        <p:nvSpPr>
          <p:cNvPr id="361" name="Shape 361"/>
          <p:cNvSpPr/>
          <p:nvPr/>
        </p:nvSpPr>
        <p:spPr>
          <a:xfrm>
            <a:off x="16732394" y="7608154"/>
            <a:ext cx="66145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pc="504" sz="7200"/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5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50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150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00"/>
                            </p:stCondLst>
                            <p:childTnLst>
                              <p:par>
                                <p:cTn id="61" presetClass="entr" nodeType="afterEffect" presetID="9" grpId="1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Class="entr" nodeType="afterEffect" presetID="9" grpId="1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800"/>
                            </p:stCondLst>
                            <p:childTnLst>
                              <p:par>
                                <p:cTn id="69" presetClass="entr" nodeType="afterEffect" presetID="9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50"/>
                            </p:stCondLst>
                            <p:childTnLst>
                              <p:par>
                                <p:cTn id="73" presetClass="entr" nodeType="afterEffect" presetID="9" grpId="1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1"/>
      <p:bldP build="whole" bldLvl="1" animBg="1" rev="0" advAuto="0" spid="304" grpId="3"/>
      <p:bldP build="whole" bldLvl="1" animBg="1" rev="0" advAuto="0" spid="307" grpId="12"/>
      <p:bldP build="whole" bldLvl="1" animBg="1" rev="0" advAuto="0" spid="285" grpId="14"/>
      <p:bldP build="whole" bldLvl="1" animBg="1" rev="0" advAuto="0" spid="280" grpId="2"/>
      <p:bldP build="whole" bldLvl="1" animBg="1" rev="0" advAuto="0" spid="282" grpId="8"/>
      <p:bldP build="whole" bldLvl="1" animBg="1" rev="0" advAuto="0" spid="279" grpId="10"/>
      <p:bldP build="whole" bldLvl="1" animBg="1" rev="0" advAuto="0" spid="306" grpId="9"/>
      <p:bldP build="whole" bldLvl="1" animBg="1" rev="0" advAuto="0" spid="277" grpId="4"/>
      <p:bldP build="whole" bldLvl="1" animBg="1" rev="0" advAuto="0" spid="278" grpId="7"/>
      <p:bldP build="whole" bldLvl="1" animBg="1" rev="0" advAuto="0" spid="305" grpId="6"/>
      <p:bldP build="whole" bldLvl="1" animBg="1" rev="0" advAuto="0" spid="308" grpId="15"/>
      <p:bldP build="whole" bldLvl="1" animBg="1" rev="0" advAuto="0" spid="360" grpId="17"/>
      <p:bldP build="whole" bldLvl="1" animBg="1" rev="0" advAuto="0" spid="281" grpId="5"/>
      <p:bldP build="whole" bldLvl="1" animBg="1" rev="0" advAuto="0" spid="284" grpId="13"/>
      <p:bldP build="whole" bldLvl="1" animBg="1" rev="0" advAuto="0" spid="276" grpId="1"/>
      <p:bldP build="whole" bldLvl="1" animBg="1" rev="0" advAuto="0" spid="361" grpId="18"/>
      <p:bldP build="whole" bldLvl="1" animBg="1" rev="0" advAuto="0" spid="359" grpId="1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 369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365" name="Shape 365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73" name="Group 373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370" name="Shape 37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79" name="Group 379"/>
          <p:cNvGrpSpPr/>
          <p:nvPr/>
        </p:nvGrpSpPr>
        <p:grpSpPr>
          <a:xfrm rot="2700000">
            <a:off x="4240933" y="6834041"/>
            <a:ext cx="1908820" cy="1908816"/>
            <a:chOff x="0" y="0"/>
            <a:chExt cx="1908819" cy="1908815"/>
          </a:xfrm>
        </p:grpSpPr>
        <p:sp>
          <p:nvSpPr>
            <p:cNvPr id="374" name="Shape 374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82" name="Group 382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5"/>
          </a:xfrm>
        </p:grpSpPr>
        <p:sp>
          <p:nvSpPr>
            <p:cNvPr id="380" name="Shape 38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83" name="Shape 383"/>
          <p:cNvSpPr/>
          <p:nvPr/>
        </p:nvSpPr>
        <p:spPr>
          <a:xfrm>
            <a:off x="8055249" y="8521700"/>
            <a:ext cx="15022398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/>
            </a:lvl1pPr>
          </a:lstStyle>
          <a:p>
            <a:pPr/>
            <a:r>
              <a:t>Evolution of Cloud Architectures</a:t>
            </a:r>
          </a:p>
        </p:txBody>
      </p:sp>
      <p:sp>
        <p:nvSpPr>
          <p:cNvPr id="384" name="Shape 384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pc="504" sz="7200"/>
            </a:pPr>
          </a:p>
        </p:txBody>
      </p:sp>
      <p:sp>
        <p:nvSpPr>
          <p:cNvPr id="385" name="Shape 385"/>
          <p:cNvSpPr/>
          <p:nvPr/>
        </p:nvSpPr>
        <p:spPr>
          <a:xfrm>
            <a:off x="4130362" y="8147586"/>
            <a:ext cx="2274814" cy="214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5000"/>
            </a:lvl1pPr>
          </a:lstStyle>
          <a:p>
            <a:pPr/>
            <a:r>
              <a:t>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body" idx="13"/>
          </p:nvPr>
        </p:nvSpPr>
        <p:spPr>
          <a:xfrm>
            <a:off x="1268759" y="1064354"/>
            <a:ext cx="5578538" cy="457201"/>
          </a:xfrm>
          <a:prstGeom prst="rect">
            <a:avLst/>
          </a:prstGeom>
        </p:spPr>
        <p:txBody>
          <a:bodyPr/>
          <a:lstStyle/>
          <a:p>
            <a:pPr/>
            <a:r>
              <a:t>The “It Just Works” Experience</a:t>
            </a:r>
          </a:p>
        </p:txBody>
      </p:sp>
      <p:sp>
        <p:nvSpPr>
          <p:cNvPr id="388" name="Shape 3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Shape 389"/>
          <p:cNvSpPr/>
          <p:nvPr>
            <p:ph type="body" idx="14"/>
          </p:nvPr>
        </p:nvSpPr>
        <p:spPr>
          <a:xfrm>
            <a:off x="1268759" y="226154"/>
            <a:ext cx="7261182" cy="914401"/>
          </a:xfrm>
          <a:prstGeom prst="rect">
            <a:avLst/>
          </a:prstGeom>
        </p:spPr>
        <p:txBody>
          <a:bodyPr/>
          <a:lstStyle/>
          <a:p>
            <a:pPr/>
            <a:r>
              <a:t>The Power of PaaS</a:t>
            </a:r>
          </a:p>
        </p:txBody>
      </p:sp>
      <p:sp>
        <p:nvSpPr>
          <p:cNvPr id="390" name="Shape 390"/>
          <p:cNvSpPr/>
          <p:nvPr/>
        </p:nvSpPr>
        <p:spPr>
          <a:xfrm flipH="1">
            <a:off x="1397147" y="3550021"/>
            <a:ext cx="21970847" cy="7450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30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H="1" flipV="1">
            <a:off x="1348679" y="6654802"/>
            <a:ext cx="6295" cy="4370894"/>
          </a:xfrm>
          <a:prstGeom prst="line">
            <a:avLst/>
          </a:prstGeom>
          <a:ln w="101600">
            <a:solidFill>
              <a:srgbClr val="2C95DD"/>
            </a:solidFill>
            <a:prstDash val="dash"/>
            <a:tailEnd type="triangle"/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sp>
        <p:nvSpPr>
          <p:cNvPr id="392" name="Shape 392"/>
          <p:cNvSpPr/>
          <p:nvPr/>
        </p:nvSpPr>
        <p:spPr>
          <a:xfrm>
            <a:off x="165099" y="5720387"/>
            <a:ext cx="2435836" cy="88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205" tIns="51205" rIns="51205" bIns="51205">
            <a:spAutoFit/>
          </a:bodyPr>
          <a:lstStyle>
            <a:lvl1pPr algn="ctr" defTabSz="1024127">
              <a:lnSpc>
                <a:spcPct val="100000"/>
              </a:lnSpc>
              <a:defRPr spc="0"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Agility and Cost Savings</a:t>
            </a:r>
          </a:p>
        </p:txBody>
      </p:sp>
      <p:sp>
        <p:nvSpPr>
          <p:cNvPr id="393" name="Shape 393"/>
          <p:cNvSpPr/>
          <p:nvPr/>
        </p:nvSpPr>
        <p:spPr>
          <a:xfrm>
            <a:off x="1348693" y="10972238"/>
            <a:ext cx="22617465" cy="1"/>
          </a:xfrm>
          <a:prstGeom prst="line">
            <a:avLst/>
          </a:prstGeom>
          <a:ln w="101600">
            <a:solidFill>
              <a:srgbClr val="2C95DD"/>
            </a:solidFill>
            <a:prstDash val="dash"/>
            <a:tailEnd type="triangle"/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sp>
        <p:nvSpPr>
          <p:cNvPr id="394" name="Shape 394"/>
          <p:cNvSpPr/>
          <p:nvPr/>
        </p:nvSpPr>
        <p:spPr>
          <a:xfrm>
            <a:off x="19710393" y="11146266"/>
            <a:ext cx="4267207" cy="496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205" tIns="51205" rIns="51205" bIns="51205">
            <a:spAutoFit/>
          </a:bodyPr>
          <a:lstStyle>
            <a:lvl1pPr algn="ctr" defTabSz="1024127">
              <a:lnSpc>
                <a:spcPct val="100000"/>
              </a:lnSpc>
              <a:defRPr spc="0"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Enablement</a:t>
            </a:r>
          </a:p>
        </p:txBody>
      </p:sp>
      <p:grpSp>
        <p:nvGrpSpPr>
          <p:cNvPr id="426" name="Group 426"/>
          <p:cNvGrpSpPr/>
          <p:nvPr/>
        </p:nvGrpSpPr>
        <p:grpSpPr>
          <a:xfrm>
            <a:off x="2566748" y="3375333"/>
            <a:ext cx="5661377" cy="7290792"/>
            <a:chOff x="0" y="0"/>
            <a:chExt cx="5661376" cy="7290791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5661377" cy="922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022828"/>
                  </a:solidFill>
                </a:rPr>
                <a:t>   </a:t>
              </a:r>
              <a:r>
                <a:rPr b="1" sz="4200">
                  <a:solidFill>
                    <a:srgbClr val="022828"/>
                  </a:solidFill>
                </a:rPr>
                <a:t>Traditional IT</a:t>
              </a:r>
            </a:p>
          </p:txBody>
        </p:sp>
        <p:grpSp>
          <p:nvGrpSpPr>
            <p:cNvPr id="423" name="Group 423"/>
            <p:cNvGrpSpPr/>
            <p:nvPr/>
          </p:nvGrpSpPr>
          <p:grpSpPr>
            <a:xfrm>
              <a:off x="1090122" y="1077165"/>
              <a:ext cx="4063592" cy="6213627"/>
              <a:chOff x="0" y="0"/>
              <a:chExt cx="4063591" cy="6213626"/>
            </a:xfrm>
          </p:grpSpPr>
          <p:grpSp>
            <p:nvGrpSpPr>
              <p:cNvPr id="398" name="Group 398"/>
              <p:cNvGrpSpPr/>
              <p:nvPr/>
            </p:nvGrpSpPr>
            <p:grpSpPr>
              <a:xfrm>
                <a:off x="0" y="4800601"/>
                <a:ext cx="4063592" cy="727227"/>
                <a:chOff x="0" y="0"/>
                <a:chExt cx="4063591" cy="727225"/>
              </a:xfrm>
            </p:grpSpPr>
            <p:sp>
              <p:nvSpPr>
                <p:cNvPr id="396" name="Shape 396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Storage</a:t>
                  </a:r>
                </a:p>
              </p:txBody>
            </p:sp>
          </p:grpSp>
          <p:grpSp>
            <p:nvGrpSpPr>
              <p:cNvPr id="401" name="Group 401"/>
              <p:cNvGrpSpPr/>
              <p:nvPr/>
            </p:nvGrpSpPr>
            <p:grpSpPr>
              <a:xfrm>
                <a:off x="0" y="4114800"/>
                <a:ext cx="4063592" cy="727226"/>
                <a:chOff x="0" y="0"/>
                <a:chExt cx="4063591" cy="727225"/>
              </a:xfrm>
            </p:grpSpPr>
            <p:sp>
              <p:nvSpPr>
                <p:cNvPr id="399" name="Shape 399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00" name="Shape 400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Servers</a:t>
                  </a:r>
                </a:p>
              </p:txBody>
            </p:sp>
          </p:grpSp>
          <p:grpSp>
            <p:nvGrpSpPr>
              <p:cNvPr id="404" name="Group 404"/>
              <p:cNvGrpSpPr/>
              <p:nvPr/>
            </p:nvGrpSpPr>
            <p:grpSpPr>
              <a:xfrm>
                <a:off x="0" y="5486400"/>
                <a:ext cx="4063592" cy="727226"/>
                <a:chOff x="0" y="0"/>
                <a:chExt cx="4063591" cy="727225"/>
              </a:xfrm>
            </p:grpSpPr>
            <p:sp>
              <p:nvSpPr>
                <p:cNvPr id="402" name="Shape 402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03" name="Shape 403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Networking</a:t>
                  </a:r>
                </a:p>
              </p:txBody>
            </p:sp>
          </p:grpSp>
          <p:grpSp>
            <p:nvGrpSpPr>
              <p:cNvPr id="407" name="Group 407"/>
              <p:cNvGrpSpPr/>
              <p:nvPr/>
            </p:nvGrpSpPr>
            <p:grpSpPr>
              <a:xfrm>
                <a:off x="0" y="2743199"/>
                <a:ext cx="4063592" cy="727227"/>
                <a:chOff x="0" y="0"/>
                <a:chExt cx="4063591" cy="727225"/>
              </a:xfrm>
            </p:grpSpPr>
            <p:sp>
              <p:nvSpPr>
                <p:cNvPr id="405" name="Shape 405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06" name="Shape 406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O/S</a:t>
                  </a:r>
                </a:p>
              </p:txBody>
            </p:sp>
          </p:grpSp>
          <p:grpSp>
            <p:nvGrpSpPr>
              <p:cNvPr id="410" name="Group 410"/>
              <p:cNvGrpSpPr/>
              <p:nvPr/>
            </p:nvGrpSpPr>
            <p:grpSpPr>
              <a:xfrm>
                <a:off x="0" y="2057400"/>
                <a:ext cx="4063592" cy="727226"/>
                <a:chOff x="0" y="0"/>
                <a:chExt cx="4063591" cy="727225"/>
              </a:xfrm>
            </p:grpSpPr>
            <p:sp>
              <p:nvSpPr>
                <p:cNvPr id="408" name="Shape 408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09" name="Shape 409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Middleware</a:t>
                  </a:r>
                </a:p>
              </p:txBody>
            </p:sp>
          </p:grpSp>
          <p:grpSp>
            <p:nvGrpSpPr>
              <p:cNvPr id="413" name="Group 413"/>
              <p:cNvGrpSpPr/>
              <p:nvPr/>
            </p:nvGrpSpPr>
            <p:grpSpPr>
              <a:xfrm>
                <a:off x="0" y="3429000"/>
                <a:ext cx="4063592" cy="727227"/>
                <a:chOff x="0" y="0"/>
                <a:chExt cx="4063591" cy="727225"/>
              </a:xfrm>
            </p:grpSpPr>
            <p:sp>
              <p:nvSpPr>
                <p:cNvPr id="411" name="Shape 411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12" name="Shape 412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Virtualization</a:t>
                  </a:r>
                </a:p>
              </p:txBody>
            </p:sp>
          </p:grpSp>
          <p:grpSp>
            <p:nvGrpSpPr>
              <p:cNvPr id="416" name="Group 416"/>
              <p:cNvGrpSpPr/>
              <p:nvPr/>
            </p:nvGrpSpPr>
            <p:grpSpPr>
              <a:xfrm>
                <a:off x="0" y="685799"/>
                <a:ext cx="4063592" cy="727227"/>
                <a:chOff x="0" y="0"/>
                <a:chExt cx="4063591" cy="727225"/>
              </a:xfrm>
            </p:grpSpPr>
            <p:sp>
              <p:nvSpPr>
                <p:cNvPr id="414" name="Shape 414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15" name="Shape 415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419" name="Group 419"/>
              <p:cNvGrpSpPr/>
              <p:nvPr/>
            </p:nvGrpSpPr>
            <p:grpSpPr>
              <a:xfrm>
                <a:off x="0" y="0"/>
                <a:ext cx="4063592" cy="727226"/>
                <a:chOff x="0" y="0"/>
                <a:chExt cx="4063591" cy="727225"/>
              </a:xfrm>
            </p:grpSpPr>
            <p:sp>
              <p:nvSpPr>
                <p:cNvPr id="417" name="Shape 417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18" name="Shape 418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Applications</a:t>
                  </a:r>
                </a:p>
              </p:txBody>
            </p:sp>
          </p:grpSp>
          <p:grpSp>
            <p:nvGrpSpPr>
              <p:cNvPr id="422" name="Group 422"/>
              <p:cNvGrpSpPr/>
              <p:nvPr/>
            </p:nvGrpSpPr>
            <p:grpSpPr>
              <a:xfrm>
                <a:off x="0" y="1371600"/>
                <a:ext cx="4063592" cy="727227"/>
                <a:chOff x="0" y="0"/>
                <a:chExt cx="4063591" cy="727225"/>
              </a:xfrm>
            </p:grpSpPr>
            <p:sp>
              <p:nvSpPr>
                <p:cNvPr id="420" name="Shape 420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1" name="Shape 421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</a:defRPr>
                  </a:pPr>
                  <a:r>
                    <a:rPr>
                      <a:solidFill>
                        <a:srgbClr val="FFFFFF"/>
                      </a:solidFill>
                    </a:rPr>
                    <a:t>Runtime</a:t>
                  </a:r>
                </a:p>
              </p:txBody>
            </p:sp>
          </p:grpSp>
        </p:grpSp>
        <p:sp>
          <p:nvSpPr>
            <p:cNvPr id="424" name="Shape 424"/>
            <p:cNvSpPr/>
            <p:nvPr/>
          </p:nvSpPr>
          <p:spPr>
            <a:xfrm rot="16200000">
              <a:off x="-887990" y="3802836"/>
              <a:ext cx="2807306" cy="762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You Manage</a:t>
              </a:r>
            </a:p>
          </p:txBody>
        </p:sp>
        <p:sp>
          <p:nvSpPr>
            <p:cNvPr id="425" name="Shape 425"/>
            <p:cNvSpPr/>
            <p:nvPr/>
          </p:nvSpPr>
          <p:spPr>
            <a:xfrm flipV="1">
              <a:off x="929963" y="1089137"/>
              <a:ext cx="1" cy="5978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9104248" y="3375335"/>
            <a:ext cx="6045821" cy="7290800"/>
            <a:chOff x="0" y="0"/>
            <a:chExt cx="6045819" cy="7290799"/>
          </a:xfrm>
        </p:grpSpPr>
        <p:grpSp>
          <p:nvGrpSpPr>
            <p:cNvPr id="459" name="Group 459"/>
            <p:cNvGrpSpPr/>
            <p:nvPr/>
          </p:nvGrpSpPr>
          <p:grpSpPr>
            <a:xfrm>
              <a:off x="0" y="-1"/>
              <a:ext cx="6045820" cy="7290801"/>
              <a:chOff x="1236328" y="0"/>
              <a:chExt cx="6045819" cy="7290799"/>
            </a:xfrm>
          </p:grpSpPr>
          <p:grpSp>
            <p:nvGrpSpPr>
              <p:cNvPr id="429" name="Group 429"/>
              <p:cNvGrpSpPr/>
              <p:nvPr/>
            </p:nvGrpSpPr>
            <p:grpSpPr>
              <a:xfrm>
                <a:off x="2346837" y="3829433"/>
                <a:ext cx="4063590" cy="727227"/>
                <a:chOff x="0" y="0"/>
                <a:chExt cx="4063589" cy="727225"/>
              </a:xfrm>
            </p:grpSpPr>
            <p:sp>
              <p:nvSpPr>
                <p:cNvPr id="427" name="Shape 427"/>
                <p:cNvSpPr/>
                <p:nvPr/>
              </p:nvSpPr>
              <p:spPr>
                <a:xfrm>
                  <a:off x="0" y="0"/>
                  <a:ext cx="4063590" cy="548641"/>
                </a:xfrm>
                <a:prstGeom prst="roundRect">
                  <a:avLst>
                    <a:gd name="adj" fmla="val 6250"/>
                  </a:avLst>
                </a:prstGeom>
                <a:gradFill flip="none" rotWithShape="1">
                  <a:gsLst>
                    <a:gs pos="0">
                      <a:srgbClr val="F2F2F2"/>
                    </a:gs>
                    <a:gs pos="51000">
                      <a:srgbClr val="107CA3"/>
                    </a:gs>
                    <a:gs pos="100000">
                      <a:srgbClr val="045674"/>
                    </a:gs>
                  </a:gsLst>
                  <a:lin ang="16200000" scaled="0"/>
                </a:gradFill>
                <a:ln w="25400" cap="flat">
                  <a:solidFill>
                    <a:srgbClr val="00685D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38100" dir="2700000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solidFill>
                        <a:srgbClr val="00685D"/>
                      </a:solidFill>
                      <a:effectLst/>
                    </a:defRPr>
                  </a:pPr>
                  <a:r>
                    <a:rPr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38100" dir="2700000">
                          <a:srgbClr val="000000">
                            <a:alpha val="43137"/>
                          </a:srgbClr>
                        </a:outerShdw>
                      </a:effectLst>
                    </a:rPr>
                    <a:t>O/S</a:t>
                  </a:r>
                </a:p>
              </p:txBody>
            </p:sp>
          </p:grpSp>
          <p:grpSp>
            <p:nvGrpSpPr>
              <p:cNvPr id="457" name="Group 457"/>
              <p:cNvGrpSpPr/>
              <p:nvPr/>
            </p:nvGrpSpPr>
            <p:grpSpPr>
              <a:xfrm>
                <a:off x="1236328" y="0"/>
                <a:ext cx="5661376" cy="7290799"/>
                <a:chOff x="1236328" y="0"/>
                <a:chExt cx="5661375" cy="7290798"/>
              </a:xfrm>
            </p:grpSpPr>
            <p:sp>
              <p:nvSpPr>
                <p:cNvPr id="430" name="Shape 430"/>
                <p:cNvSpPr/>
                <p:nvPr/>
              </p:nvSpPr>
              <p:spPr>
                <a:xfrm>
                  <a:off x="1236328" y="0"/>
                  <a:ext cx="5661376" cy="9223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/>
                <a:p>
                  <a:pPr algn="ctr" defTabSz="914400">
                    <a:lnSpc>
                      <a:spcPct val="100000"/>
                    </a:lnSpc>
                    <a:defRPr spc="0" sz="4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b="1">
                      <a:solidFill>
                        <a:srgbClr val="022828"/>
                      </a:solidFill>
                    </a:rPr>
                    <a:t>   </a:t>
                  </a:r>
                  <a:r>
                    <a:rPr b="1" sz="4200">
                      <a:solidFill>
                        <a:srgbClr val="022828"/>
                      </a:solidFill>
                    </a:rPr>
                    <a:t>IaaS</a:t>
                  </a:r>
                </a:p>
              </p:txBody>
            </p:sp>
            <p:grpSp>
              <p:nvGrpSpPr>
                <p:cNvPr id="455" name="Group 455"/>
                <p:cNvGrpSpPr/>
                <p:nvPr/>
              </p:nvGrpSpPr>
              <p:grpSpPr>
                <a:xfrm>
                  <a:off x="2326450" y="1077166"/>
                  <a:ext cx="4063593" cy="6213633"/>
                  <a:chOff x="0" y="0"/>
                  <a:chExt cx="4063592" cy="6213632"/>
                </a:xfrm>
              </p:grpSpPr>
              <p:grpSp>
                <p:nvGrpSpPr>
                  <p:cNvPr id="433" name="Group 433"/>
                  <p:cNvGrpSpPr/>
                  <p:nvPr/>
                </p:nvGrpSpPr>
                <p:grpSpPr>
                  <a:xfrm>
                    <a:off x="0" y="4800606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31" name="Shape 431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32" name="Shape 432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/>
                      <a:r>
                        <a:t>Storage</a:t>
                      </a:r>
                    </a:p>
                  </p:txBody>
                </p:sp>
              </p:grpSp>
              <p:grpSp>
                <p:nvGrpSpPr>
                  <p:cNvPr id="436" name="Group 436"/>
                  <p:cNvGrpSpPr/>
                  <p:nvPr/>
                </p:nvGrpSpPr>
                <p:grpSpPr>
                  <a:xfrm>
                    <a:off x="0" y="4114803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34" name="Shape 434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35" name="Shape 435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/>
                      <a:r>
                        <a:t>Servers</a:t>
                      </a:r>
                    </a:p>
                  </p:txBody>
                </p:sp>
              </p:grpSp>
              <p:grpSp>
                <p:nvGrpSpPr>
                  <p:cNvPr id="439" name="Group 439"/>
                  <p:cNvGrpSpPr/>
                  <p:nvPr/>
                </p:nvGrpSpPr>
                <p:grpSpPr>
                  <a:xfrm>
                    <a:off x="0" y="5486406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37" name="Shape 437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38" name="Shape 438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/>
                      <a:r>
                        <a:t>Networking</a:t>
                      </a:r>
                    </a:p>
                  </p:txBody>
                </p:sp>
              </p:grpSp>
              <p:grpSp>
                <p:nvGrpSpPr>
                  <p:cNvPr id="442" name="Group 442"/>
                  <p:cNvGrpSpPr/>
                  <p:nvPr/>
                </p:nvGrpSpPr>
                <p:grpSpPr>
                  <a:xfrm>
                    <a:off x="0" y="2057401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40" name="Shape 440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41" name="Shape 441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>
                        <a:defRPr>
                          <a:solidFill>
                            <a:srgbClr val="00685D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Middleware</a:t>
                      </a:r>
                    </a:p>
                  </p:txBody>
                </p:sp>
              </p:grpSp>
              <p:grpSp>
                <p:nvGrpSpPr>
                  <p:cNvPr id="445" name="Group 445"/>
                  <p:cNvGrpSpPr/>
                  <p:nvPr/>
                </p:nvGrpSpPr>
                <p:grpSpPr>
                  <a:xfrm>
                    <a:off x="0" y="3429003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43" name="Shape 443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44" name="Shape 444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/>
                      <a:r>
                        <a:t>Virtualization</a:t>
                      </a:r>
                    </a:p>
                  </p:txBody>
                </p:sp>
              </p:grpSp>
              <p:grpSp>
                <p:nvGrpSpPr>
                  <p:cNvPr id="448" name="Group 448"/>
                  <p:cNvGrpSpPr/>
                  <p:nvPr/>
                </p:nvGrpSpPr>
                <p:grpSpPr>
                  <a:xfrm>
                    <a:off x="0" y="685799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46" name="Shape 446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47" name="Shape 447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>
                        <a:defRPr>
                          <a:solidFill>
                            <a:srgbClr val="00685D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p:txBody>
                </p:sp>
              </p:grpSp>
              <p:grpSp>
                <p:nvGrpSpPr>
                  <p:cNvPr id="451" name="Group 451"/>
                  <p:cNvGrpSpPr/>
                  <p:nvPr/>
                </p:nvGrpSpPr>
                <p:grpSpPr>
                  <a:xfrm>
                    <a:off x="0" y="0"/>
                    <a:ext cx="4063593" cy="727226"/>
                    <a:chOff x="0" y="0"/>
                    <a:chExt cx="4063592" cy="727225"/>
                  </a:xfrm>
                </p:grpSpPr>
                <p:sp>
                  <p:nvSpPr>
                    <p:cNvPr id="449" name="Shape 449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50" name="Shape 450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/>
                      <a:r>
                        <a:t>Applications</a:t>
                      </a:r>
                    </a:p>
                  </p:txBody>
                </p:sp>
              </p:grpSp>
              <p:grpSp>
                <p:nvGrpSpPr>
                  <p:cNvPr id="454" name="Group 454"/>
                  <p:cNvGrpSpPr/>
                  <p:nvPr/>
                </p:nvGrpSpPr>
                <p:grpSpPr>
                  <a:xfrm>
                    <a:off x="0" y="1371602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452" name="Shape 452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453" name="Shape 453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>
                        <a:defRPr>
                          <a:solidFill>
                            <a:srgbClr val="00685D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Runtime</a:t>
                      </a:r>
                    </a:p>
                  </p:txBody>
                </p:sp>
              </p:grpSp>
            </p:grpSp>
            <p:sp>
              <p:nvSpPr>
                <p:cNvPr id="456" name="Shape 456"/>
                <p:cNvSpPr/>
                <p:nvPr/>
              </p:nvSpPr>
              <p:spPr>
                <a:xfrm rot="16200000">
                  <a:off x="323688" y="2120687"/>
                  <a:ext cx="2807306" cy="7622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100000"/>
                    </a:lnSpc>
                    <a:defRPr spc="0" sz="36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You Manage</a:t>
                  </a: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 rot="16200000">
                <a:off x="5387741" y="5130026"/>
                <a:ext cx="3026530" cy="7622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19" tIns="121919" rIns="121919" bIns="12191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spc="0" sz="36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latin typeface="Segoe UI"/>
                    <a:ea typeface="Segoe UI"/>
                    <a:cs typeface="Segoe UI"/>
                    <a:sym typeface="Segoe UI"/>
                  </a:defRPr>
                </a:pPr>
                <a:r>
                  <a:rPr>
                    <a:latin typeface="Arial"/>
                    <a:ea typeface="Arial"/>
                    <a:cs typeface="Arial"/>
                    <a:sym typeface="Arial"/>
                  </a:rPr>
                  <a:t>IaaS Provider</a:t>
                </a:r>
              </a:p>
            </p:txBody>
          </p:sp>
        </p:grpSp>
        <p:sp>
          <p:nvSpPr>
            <p:cNvPr id="460" name="Shape 460"/>
            <p:cNvSpPr/>
            <p:nvPr/>
          </p:nvSpPr>
          <p:spPr>
            <a:xfrm flipV="1">
              <a:off x="927676" y="1116314"/>
              <a:ext cx="1" cy="29658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 flipV="1">
              <a:off x="5331720" y="4144298"/>
              <a:ext cx="1" cy="29658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499" name="Group 499"/>
          <p:cNvGrpSpPr/>
          <p:nvPr/>
        </p:nvGrpSpPr>
        <p:grpSpPr>
          <a:xfrm>
            <a:off x="15915706" y="3375335"/>
            <a:ext cx="6460448" cy="7290796"/>
            <a:chOff x="0" y="0"/>
            <a:chExt cx="6460447" cy="7290794"/>
          </a:xfrm>
        </p:grpSpPr>
        <p:sp>
          <p:nvSpPr>
            <p:cNvPr id="463" name="Shape 463"/>
            <p:cNvSpPr/>
            <p:nvPr/>
          </p:nvSpPr>
          <p:spPr>
            <a:xfrm rot="16200000">
              <a:off x="-306537" y="1018582"/>
              <a:ext cx="1908757" cy="1295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You</a:t>
              </a:r>
            </a:p>
            <a:p>
              <a:pPr algn="ctr"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Manage</a:t>
              </a:r>
            </a:p>
          </p:txBody>
        </p:sp>
        <p:grpSp>
          <p:nvGrpSpPr>
            <p:cNvPr id="498" name="Group 498"/>
            <p:cNvGrpSpPr/>
            <p:nvPr/>
          </p:nvGrpSpPr>
          <p:grpSpPr>
            <a:xfrm>
              <a:off x="346749" y="-1"/>
              <a:ext cx="6113699" cy="7290796"/>
              <a:chOff x="0" y="0"/>
              <a:chExt cx="6113697" cy="7290794"/>
            </a:xfrm>
          </p:grpSpPr>
          <p:grpSp>
            <p:nvGrpSpPr>
              <p:cNvPr id="495" name="Group 495"/>
              <p:cNvGrpSpPr/>
              <p:nvPr/>
            </p:nvGrpSpPr>
            <p:grpSpPr>
              <a:xfrm>
                <a:off x="0" y="-1"/>
                <a:ext cx="6113698" cy="7290796"/>
                <a:chOff x="0" y="0"/>
                <a:chExt cx="6113697" cy="7290794"/>
              </a:xfrm>
            </p:grpSpPr>
            <p:grpSp>
              <p:nvGrpSpPr>
                <p:cNvPr id="466" name="Group 466"/>
                <p:cNvGrpSpPr/>
                <p:nvPr/>
              </p:nvGrpSpPr>
              <p:grpSpPr>
                <a:xfrm>
                  <a:off x="1047010" y="3829430"/>
                  <a:ext cx="4063591" cy="727227"/>
                  <a:chOff x="0" y="0"/>
                  <a:chExt cx="4063589" cy="727225"/>
                </a:xfrm>
              </p:grpSpPr>
              <p:sp>
                <p:nvSpPr>
                  <p:cNvPr id="464" name="Shape 464"/>
                  <p:cNvSpPr/>
                  <p:nvPr/>
                </p:nvSpPr>
                <p:spPr>
                  <a:xfrm>
                    <a:off x="0" y="0"/>
                    <a:ext cx="4063590" cy="548641"/>
                  </a:xfrm>
                  <a:prstGeom prst="roundRect">
                    <a:avLst>
                      <a:gd name="adj" fmla="val 6250"/>
                    </a:avLst>
                  </a:prstGeom>
                  <a:gradFill flip="none" rotWithShape="1">
                    <a:gsLst>
                      <a:gs pos="0">
                        <a:srgbClr val="AFD1CA"/>
                      </a:gs>
                      <a:gs pos="35000">
                        <a:srgbClr val="C7DED9"/>
                      </a:gs>
                      <a:gs pos="100000">
                        <a:srgbClr val="EAF3F1"/>
                      </a:gs>
                    </a:gsLst>
                    <a:lin ang="16200000" scaled="0"/>
                  </a:gradFill>
                  <a:ln w="25400" cap="flat">
                    <a:solidFill>
                      <a:srgbClr val="00665B"/>
                    </a:solidFill>
                    <a:prstDash val="solid"/>
                    <a:bevel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121919" tIns="121919" rIns="121919" bIns="121919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defRPr spc="0" sz="4800">
                        <a:solidFill>
                          <a:srgbClr val="00685D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465" name="Shape 465"/>
                  <p:cNvSpPr/>
                  <p:nvPr/>
                </p:nvSpPr>
                <p:spPr>
                  <a:xfrm>
                    <a:off x="26781" y="26781"/>
                    <a:ext cx="4010028" cy="7004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21919" tIns="121919" rIns="121919" bIns="121919" numCol="1" anchor="t">
                    <a:spAutoFit/>
                  </a:bodyPr>
                  <a:lstStyle>
                    <a:lvl1pPr algn="ctr" defTabSz="914400">
                      <a:lnSpc>
                        <a:spcPct val="80000"/>
                      </a:lnSpc>
                      <a:defRPr spc="0" sz="3200">
                        <a:solidFill>
                          <a:srgbClr val="00685D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/>
                    <a:r>
                      <a:t>O/S</a:t>
                    </a:r>
                  </a:p>
                </p:txBody>
              </p:sp>
            </p:grpSp>
            <p:grpSp>
              <p:nvGrpSpPr>
                <p:cNvPr id="493" name="Group 493"/>
                <p:cNvGrpSpPr/>
                <p:nvPr/>
              </p:nvGrpSpPr>
              <p:grpSpPr>
                <a:xfrm>
                  <a:off x="0" y="0"/>
                  <a:ext cx="5661377" cy="7290795"/>
                  <a:chOff x="0" y="0"/>
                  <a:chExt cx="5661376" cy="7290794"/>
                </a:xfrm>
              </p:grpSpPr>
              <p:sp>
                <p:nvSpPr>
                  <p:cNvPr id="467" name="Shape 467"/>
                  <p:cNvSpPr/>
                  <p:nvPr/>
                </p:nvSpPr>
                <p:spPr>
                  <a:xfrm>
                    <a:off x="0" y="0"/>
                    <a:ext cx="5661377" cy="9223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21919" tIns="121919" rIns="121919" bIns="121919" numCol="1" anchor="t">
                    <a:spAutoFit/>
                  </a:bodyPr>
                  <a:lstStyle/>
                  <a:p>
                    <a:pPr algn="ctr" defTabSz="914400">
                      <a:lnSpc>
                        <a:spcPct val="100000"/>
                      </a:lnSpc>
                      <a:defRPr spc="0" sz="4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b="1">
                        <a:solidFill>
                          <a:srgbClr val="022828"/>
                        </a:solidFill>
                      </a:rPr>
                      <a:t>   </a:t>
                    </a:r>
                    <a:r>
                      <a:rPr b="1" sz="4200">
                        <a:solidFill>
                          <a:srgbClr val="022828"/>
                        </a:solidFill>
                      </a:rPr>
                      <a:t>PaaS</a:t>
                    </a:r>
                  </a:p>
                </p:txBody>
              </p:sp>
              <p:grpSp>
                <p:nvGrpSpPr>
                  <p:cNvPr id="492" name="Group 492"/>
                  <p:cNvGrpSpPr/>
                  <p:nvPr/>
                </p:nvGrpSpPr>
                <p:grpSpPr>
                  <a:xfrm>
                    <a:off x="1090122" y="1077165"/>
                    <a:ext cx="4063592" cy="6213630"/>
                    <a:chOff x="0" y="0"/>
                    <a:chExt cx="4063591" cy="6213628"/>
                  </a:xfrm>
                </p:grpSpPr>
                <p:grpSp>
                  <p:nvGrpSpPr>
                    <p:cNvPr id="470" name="Group 470"/>
                    <p:cNvGrpSpPr/>
                    <p:nvPr/>
                  </p:nvGrpSpPr>
                  <p:grpSpPr>
                    <a:xfrm>
                      <a:off x="0" y="4800602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68" name="Shape 468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69" name="Shape 469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Storage</a:t>
                        </a:r>
                      </a:p>
                    </p:txBody>
                  </p:sp>
                </p:grpSp>
                <p:grpSp>
                  <p:nvGrpSpPr>
                    <p:cNvPr id="473" name="Group 473"/>
                    <p:cNvGrpSpPr/>
                    <p:nvPr/>
                  </p:nvGrpSpPr>
                  <p:grpSpPr>
                    <a:xfrm>
                      <a:off x="0" y="41148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71" name="Shape 471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72" name="Shape 472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Servers</a:t>
                        </a:r>
                      </a:p>
                    </p:txBody>
                  </p:sp>
                </p:grpSp>
                <p:grpSp>
                  <p:nvGrpSpPr>
                    <p:cNvPr id="476" name="Group 476"/>
                    <p:cNvGrpSpPr/>
                    <p:nvPr/>
                  </p:nvGrpSpPr>
                  <p:grpSpPr>
                    <a:xfrm>
                      <a:off x="0" y="5486402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74" name="Shape 474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75" name="Shape 475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Networking</a:t>
                        </a:r>
                      </a:p>
                    </p:txBody>
                  </p:sp>
                </p:grpSp>
                <p:grpSp>
                  <p:nvGrpSpPr>
                    <p:cNvPr id="479" name="Group 479"/>
                    <p:cNvGrpSpPr/>
                    <p:nvPr/>
                  </p:nvGrpSpPr>
                  <p:grpSpPr>
                    <a:xfrm>
                      <a:off x="0" y="2057400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77" name="Shape 477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78" name="Shape 478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Middleware</a:t>
                        </a:r>
                      </a:p>
                    </p:txBody>
                  </p:sp>
                </p:grpSp>
                <p:grpSp>
                  <p:nvGrpSpPr>
                    <p:cNvPr id="482" name="Group 482"/>
                    <p:cNvGrpSpPr/>
                    <p:nvPr/>
                  </p:nvGrpSpPr>
                  <p:grpSpPr>
                    <a:xfrm>
                      <a:off x="0" y="34290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80" name="Shape 480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81" name="Shape 481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Virtualization</a:t>
                        </a:r>
                      </a:p>
                    </p:txBody>
                  </p:sp>
                </p:grpSp>
                <p:grpSp>
                  <p:nvGrpSpPr>
                    <p:cNvPr id="485" name="Group 485"/>
                    <p:cNvGrpSpPr/>
                    <p:nvPr/>
                  </p:nvGrpSpPr>
                  <p:grpSpPr>
                    <a:xfrm>
                      <a:off x="0" y="685799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83" name="Shape 483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solidFill>
                        <a:srgbClr val="000000"/>
                      </a:soli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84" name="Shape 484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>
                          <a:defRPr>
                            <a:solidFill>
                              <a:srgbClr val="00685D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Data</a:t>
                        </a:r>
                      </a:p>
                    </p:txBody>
                  </p:sp>
                </p:grpSp>
                <p:grpSp>
                  <p:nvGrpSpPr>
                    <p:cNvPr id="488" name="Group 488"/>
                    <p:cNvGrpSpPr/>
                    <p:nvPr/>
                  </p:nvGrpSpPr>
                  <p:grpSpPr>
                    <a:xfrm>
                      <a:off x="0" y="0"/>
                      <a:ext cx="4063592" cy="727226"/>
                      <a:chOff x="0" y="0"/>
                      <a:chExt cx="4063591" cy="727225"/>
                    </a:xfrm>
                  </p:grpSpPr>
                  <p:sp>
                    <p:nvSpPr>
                      <p:cNvPr id="486" name="Shape 486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solidFill>
                        <a:srgbClr val="000000"/>
                      </a:soli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87" name="Shape 487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Applications</a:t>
                        </a:r>
                      </a:p>
                    </p:txBody>
                  </p:sp>
                </p:grpSp>
                <p:grpSp>
                  <p:nvGrpSpPr>
                    <p:cNvPr id="491" name="Group 491"/>
                    <p:cNvGrpSpPr/>
                    <p:nvPr/>
                  </p:nvGrpSpPr>
                  <p:grpSpPr>
                    <a:xfrm>
                      <a:off x="0" y="13716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489" name="Shape 489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490" name="Shape 490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/>
                        <a:r>
                          <a:t>Runtime</a:t>
                        </a:r>
                      </a:p>
                    </p:txBody>
                  </p:sp>
                </p:grpSp>
              </p:grpSp>
            </p:grpSp>
            <p:sp>
              <p:nvSpPr>
                <p:cNvPr id="494" name="Shape 494"/>
                <p:cNvSpPr/>
                <p:nvPr/>
              </p:nvSpPr>
              <p:spPr>
                <a:xfrm rot="16200000">
                  <a:off x="3698355" y="4412547"/>
                  <a:ext cx="4068401" cy="7622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100000"/>
                    </a:lnSpc>
                    <a:defRPr spc="0" sz="36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defRPr>
                      <a:latin typeface="Segoe UI"/>
                      <a:ea typeface="Segoe UI"/>
                      <a:cs typeface="Segoe UI"/>
                      <a:sym typeface="Segoe UI"/>
                    </a:defRPr>
                  </a:pPr>
                  <a:r>
                    <a:rPr>
                      <a:latin typeface="Arial"/>
                      <a:ea typeface="Arial"/>
                      <a:cs typeface="Arial"/>
                      <a:sym typeface="Arial"/>
                    </a:rPr>
                    <a:t>Pivotal CF on IaaS</a:t>
                  </a:r>
                </a:p>
              </p:txBody>
            </p:sp>
          </p:grpSp>
          <p:sp>
            <p:nvSpPr>
              <p:cNvPr id="496" name="Shape 496"/>
              <p:cNvSpPr/>
              <p:nvPr/>
            </p:nvSpPr>
            <p:spPr>
              <a:xfrm flipV="1">
                <a:off x="968395" y="1070822"/>
                <a:ext cx="1" cy="12276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defRPr spc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 flipV="1">
                <a:off x="5315255" y="2475191"/>
                <a:ext cx="1" cy="46219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defRPr spc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sp>
        <p:nvSpPr>
          <p:cNvPr id="500" name="Shape 500"/>
          <p:cNvSpPr/>
          <p:nvPr/>
        </p:nvSpPr>
        <p:spPr>
          <a:xfrm>
            <a:off x="22171482" y="571500"/>
            <a:ext cx="832111" cy="78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5100"/>
            </a:lvl1pPr>
          </a:lstStyle>
          <a:p>
            <a:pPr/>
            <a:r>
              <a:t></a:t>
            </a:r>
          </a:p>
        </p:txBody>
      </p:sp>
      <p:grpSp>
        <p:nvGrpSpPr>
          <p:cNvPr id="505" name="Group 505"/>
          <p:cNvGrpSpPr/>
          <p:nvPr/>
        </p:nvGrpSpPr>
        <p:grpSpPr>
          <a:xfrm rot="18900000">
            <a:off x="21877588" y="651604"/>
            <a:ext cx="571501" cy="571501"/>
            <a:chOff x="0" y="0"/>
            <a:chExt cx="571500" cy="571500"/>
          </a:xfrm>
        </p:grpSpPr>
        <p:sp>
          <p:nvSpPr>
            <p:cNvPr id="501" name="Shape 501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09" name="Group 509"/>
          <p:cNvGrpSpPr/>
          <p:nvPr/>
        </p:nvGrpSpPr>
        <p:grpSpPr>
          <a:xfrm rot="13500000">
            <a:off x="22281700" y="1055716"/>
            <a:ext cx="571501" cy="571501"/>
            <a:chOff x="0" y="0"/>
            <a:chExt cx="571500" cy="571500"/>
          </a:xfrm>
        </p:grpSpPr>
        <p:sp>
          <p:nvSpPr>
            <p:cNvPr id="506" name="Shape 506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8" name="Shape 508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15" name="Group 515"/>
          <p:cNvGrpSpPr/>
          <p:nvPr/>
        </p:nvGrpSpPr>
        <p:grpSpPr>
          <a:xfrm rot="2700000">
            <a:off x="22281700" y="247493"/>
            <a:ext cx="571501" cy="571501"/>
            <a:chOff x="0" y="0"/>
            <a:chExt cx="571500" cy="571500"/>
          </a:xfrm>
        </p:grpSpPr>
        <p:sp>
          <p:nvSpPr>
            <p:cNvPr id="510" name="Shape 510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4" name="Shape 514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18" name="Group 518"/>
          <p:cNvGrpSpPr/>
          <p:nvPr/>
        </p:nvGrpSpPr>
        <p:grpSpPr>
          <a:xfrm rot="8100000">
            <a:off x="22685812" y="651604"/>
            <a:ext cx="571501" cy="571501"/>
            <a:chOff x="0" y="0"/>
            <a:chExt cx="571500" cy="571500"/>
          </a:xfrm>
        </p:grpSpPr>
        <p:sp>
          <p:nvSpPr>
            <p:cNvPr id="516" name="Shape 516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523" name="Group 52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519" name="Shape 51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27" name="Group 52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524" name="Shape 52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33" name="Group 53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528" name="Shape 52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534" name="Shape 53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2" grpId="1"/>
      <p:bldP build="whole" bldLvl="1" animBg="1" rev="0" advAuto="0" spid="49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body" idx="13"/>
          </p:nvPr>
        </p:nvSpPr>
        <p:spPr>
          <a:xfrm>
            <a:off x="1268759" y="1064354"/>
            <a:ext cx="2345634" cy="457201"/>
          </a:xfrm>
          <a:prstGeom prst="rect">
            <a:avLst/>
          </a:prstGeom>
        </p:spPr>
        <p:txBody>
          <a:bodyPr/>
          <a:lstStyle/>
          <a:p>
            <a:pPr/>
            <a:r>
              <a:t>IaaS v. PaaS</a:t>
            </a:r>
          </a:p>
        </p:txBody>
      </p:sp>
      <p:sp>
        <p:nvSpPr>
          <p:cNvPr id="540" name="Shape 5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1" name="Shape 541"/>
          <p:cNvSpPr/>
          <p:nvPr>
            <p:ph type="body" idx="14"/>
          </p:nvPr>
        </p:nvSpPr>
        <p:spPr>
          <a:xfrm>
            <a:off x="1268759" y="226154"/>
            <a:ext cx="9677808" cy="914401"/>
          </a:xfrm>
          <a:prstGeom prst="rect">
            <a:avLst/>
          </a:prstGeom>
        </p:spPr>
        <p:txBody>
          <a:bodyPr/>
          <a:lstStyle/>
          <a:p>
            <a:pPr/>
            <a:r>
              <a:t>Deploying an Application</a:t>
            </a:r>
          </a:p>
        </p:txBody>
      </p:sp>
      <p:grpSp>
        <p:nvGrpSpPr>
          <p:cNvPr id="544" name="Group 544"/>
          <p:cNvGrpSpPr/>
          <p:nvPr/>
        </p:nvGrpSpPr>
        <p:grpSpPr>
          <a:xfrm>
            <a:off x="1799092" y="4071418"/>
            <a:ext cx="4224945" cy="823638"/>
            <a:chOff x="0" y="0"/>
            <a:chExt cx="4224943" cy="823637"/>
          </a:xfrm>
        </p:grpSpPr>
        <p:pic>
          <p:nvPicPr>
            <p:cNvPr id="542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Shape 543"/>
            <p:cNvSpPr/>
            <p:nvPr/>
          </p:nvSpPr>
          <p:spPr>
            <a:xfrm>
              <a:off x="1072282" y="4007"/>
              <a:ext cx="3152662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Provision VM</a:t>
              </a:r>
            </a:p>
          </p:txBody>
        </p:sp>
      </p:grpSp>
      <p:grpSp>
        <p:nvGrpSpPr>
          <p:cNvPr id="547" name="Group 547"/>
          <p:cNvGrpSpPr/>
          <p:nvPr/>
        </p:nvGrpSpPr>
        <p:grpSpPr>
          <a:xfrm>
            <a:off x="1775818" y="5134861"/>
            <a:ext cx="7205228" cy="823638"/>
            <a:chOff x="0" y="0"/>
            <a:chExt cx="7205227" cy="823637"/>
          </a:xfrm>
        </p:grpSpPr>
        <p:pic>
          <p:nvPicPr>
            <p:cNvPr id="545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6" name="Shape 546"/>
            <p:cNvSpPr/>
            <p:nvPr/>
          </p:nvSpPr>
          <p:spPr>
            <a:xfrm>
              <a:off x="1072282" y="4007"/>
              <a:ext cx="6132945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Install Application Runtime</a:t>
              </a:r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1777818" y="6198306"/>
            <a:ext cx="5452553" cy="823638"/>
            <a:chOff x="0" y="0"/>
            <a:chExt cx="5452552" cy="823637"/>
          </a:xfrm>
        </p:grpSpPr>
        <p:pic>
          <p:nvPicPr>
            <p:cNvPr id="548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9" name="Shape 549"/>
            <p:cNvSpPr/>
            <p:nvPr/>
          </p:nvSpPr>
          <p:spPr>
            <a:xfrm>
              <a:off x="1072282" y="29280"/>
              <a:ext cx="4380271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Deploy Application</a:t>
              </a:r>
            </a:p>
          </p:txBody>
        </p:sp>
      </p:grpSp>
      <p:grpSp>
        <p:nvGrpSpPr>
          <p:cNvPr id="553" name="Group 553"/>
          <p:cNvGrpSpPr/>
          <p:nvPr/>
        </p:nvGrpSpPr>
        <p:grpSpPr>
          <a:xfrm>
            <a:off x="1803095" y="7234428"/>
            <a:ext cx="6765218" cy="823639"/>
            <a:chOff x="0" y="0"/>
            <a:chExt cx="6765216" cy="823637"/>
          </a:xfrm>
        </p:grpSpPr>
        <p:pic>
          <p:nvPicPr>
            <p:cNvPr id="551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2" name="Shape 552"/>
            <p:cNvSpPr/>
            <p:nvPr/>
          </p:nvSpPr>
          <p:spPr>
            <a:xfrm>
              <a:off x="1072282" y="29280"/>
              <a:ext cx="5692935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Load Balancer</a:t>
              </a:r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1777815" y="9472591"/>
            <a:ext cx="8112261" cy="906003"/>
            <a:chOff x="0" y="0"/>
            <a:chExt cx="8112259" cy="906001"/>
          </a:xfrm>
        </p:grpSpPr>
        <p:pic>
          <p:nvPicPr>
            <p:cNvPr id="554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5" name="Shape 555"/>
            <p:cNvSpPr/>
            <p:nvPr/>
          </p:nvSpPr>
          <p:spPr>
            <a:xfrm>
              <a:off x="1072282" y="19565"/>
              <a:ext cx="7039978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Service Connectivity</a:t>
              </a:r>
            </a:p>
          </p:txBody>
        </p:sp>
      </p:grpSp>
      <p:grpSp>
        <p:nvGrpSpPr>
          <p:cNvPr id="559" name="Group 559"/>
          <p:cNvGrpSpPr/>
          <p:nvPr/>
        </p:nvGrpSpPr>
        <p:grpSpPr>
          <a:xfrm>
            <a:off x="1752546" y="10620855"/>
            <a:ext cx="5317045" cy="823638"/>
            <a:chOff x="0" y="0"/>
            <a:chExt cx="5317044" cy="823637"/>
          </a:xfrm>
        </p:grpSpPr>
        <p:pic>
          <p:nvPicPr>
            <p:cNvPr id="557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8" name="Shape 558"/>
            <p:cNvSpPr/>
            <p:nvPr/>
          </p:nvSpPr>
          <p:spPr>
            <a:xfrm>
              <a:off x="1072282" y="4007"/>
              <a:ext cx="4244763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Firewall</a:t>
              </a:r>
            </a:p>
          </p:txBody>
        </p:sp>
      </p:grpSp>
      <p:sp>
        <p:nvSpPr>
          <p:cNvPr id="560" name="Shape 560"/>
          <p:cNvSpPr/>
          <p:nvPr/>
        </p:nvSpPr>
        <p:spPr>
          <a:xfrm flipH="1">
            <a:off x="12182521" y="2678756"/>
            <a:ext cx="75827" cy="9325114"/>
          </a:xfrm>
          <a:prstGeom prst="line">
            <a:avLst/>
          </a:prstGeom>
          <a:ln w="25400">
            <a:solidFill>
              <a:srgbClr val="A6A6A6"/>
            </a:solidFill>
            <a:bevel/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pic>
        <p:nvPicPr>
          <p:cNvPr id="561" name="image7.png"/>
          <p:cNvPicPr>
            <a:picLocks noChangeAspect="1"/>
          </p:cNvPicPr>
          <p:nvPr/>
        </p:nvPicPr>
        <p:blipFill>
          <a:blip r:embed="rId3">
            <a:extLst/>
          </a:blip>
          <a:srcRect l="7861" t="20754" r="7697" b="15123"/>
          <a:stretch>
            <a:fillRect/>
          </a:stretch>
        </p:blipFill>
        <p:spPr>
          <a:xfrm>
            <a:off x="8976688" y="2959439"/>
            <a:ext cx="2728171" cy="1035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533" fill="norm" stroke="1" extrusionOk="0">
                <a:moveTo>
                  <a:pt x="4494" y="0"/>
                </a:moveTo>
                <a:lnTo>
                  <a:pt x="4472" y="2483"/>
                </a:lnTo>
                <a:lnTo>
                  <a:pt x="4450" y="4967"/>
                </a:lnTo>
                <a:lnTo>
                  <a:pt x="4153" y="5024"/>
                </a:lnTo>
                <a:cubicBezTo>
                  <a:pt x="3875" y="5085"/>
                  <a:pt x="3856" y="5141"/>
                  <a:pt x="3833" y="5874"/>
                </a:cubicBezTo>
                <a:lnTo>
                  <a:pt x="3808" y="6650"/>
                </a:lnTo>
                <a:lnTo>
                  <a:pt x="2806" y="6650"/>
                </a:lnTo>
                <a:lnTo>
                  <a:pt x="1804" y="6650"/>
                </a:lnTo>
                <a:lnTo>
                  <a:pt x="1779" y="5858"/>
                </a:lnTo>
                <a:cubicBezTo>
                  <a:pt x="1756" y="5141"/>
                  <a:pt x="1731" y="5066"/>
                  <a:pt x="1522" y="5066"/>
                </a:cubicBezTo>
                <a:cubicBezTo>
                  <a:pt x="1313" y="5066"/>
                  <a:pt x="1291" y="5141"/>
                  <a:pt x="1268" y="5858"/>
                </a:cubicBezTo>
                <a:lnTo>
                  <a:pt x="1243" y="6650"/>
                </a:lnTo>
                <a:lnTo>
                  <a:pt x="620" y="6716"/>
                </a:lnTo>
                <a:lnTo>
                  <a:pt x="0" y="6773"/>
                </a:lnTo>
                <a:lnTo>
                  <a:pt x="0" y="9925"/>
                </a:lnTo>
                <a:lnTo>
                  <a:pt x="0" y="13077"/>
                </a:lnTo>
                <a:lnTo>
                  <a:pt x="620" y="13143"/>
                </a:lnTo>
                <a:lnTo>
                  <a:pt x="1243" y="13200"/>
                </a:lnTo>
                <a:lnTo>
                  <a:pt x="1265" y="16525"/>
                </a:lnTo>
                <a:lnTo>
                  <a:pt x="1287" y="19850"/>
                </a:lnTo>
                <a:lnTo>
                  <a:pt x="2790" y="19850"/>
                </a:lnTo>
                <a:lnTo>
                  <a:pt x="4291" y="19850"/>
                </a:lnTo>
                <a:lnTo>
                  <a:pt x="4309" y="16674"/>
                </a:lnTo>
                <a:cubicBezTo>
                  <a:pt x="4318" y="14926"/>
                  <a:pt x="4346" y="13411"/>
                  <a:pt x="4372" y="13299"/>
                </a:cubicBezTo>
                <a:cubicBezTo>
                  <a:pt x="4398" y="13188"/>
                  <a:pt x="4853" y="13093"/>
                  <a:pt x="5380" y="13093"/>
                </a:cubicBezTo>
                <a:cubicBezTo>
                  <a:pt x="6204" y="13093"/>
                  <a:pt x="6345" y="13145"/>
                  <a:pt x="6389" y="13448"/>
                </a:cubicBezTo>
                <a:cubicBezTo>
                  <a:pt x="6417" y="13642"/>
                  <a:pt x="6512" y="13987"/>
                  <a:pt x="6599" y="14215"/>
                </a:cubicBezTo>
                <a:cubicBezTo>
                  <a:pt x="6755" y="14628"/>
                  <a:pt x="6755" y="14636"/>
                  <a:pt x="6564" y="15015"/>
                </a:cubicBezTo>
                <a:cubicBezTo>
                  <a:pt x="6411" y="15321"/>
                  <a:pt x="6393" y="15447"/>
                  <a:pt x="6473" y="15659"/>
                </a:cubicBezTo>
                <a:cubicBezTo>
                  <a:pt x="6529" y="15804"/>
                  <a:pt x="6574" y="16392"/>
                  <a:pt x="6574" y="16962"/>
                </a:cubicBezTo>
                <a:cubicBezTo>
                  <a:pt x="6574" y="17863"/>
                  <a:pt x="6593" y="17978"/>
                  <a:pt x="6715" y="17853"/>
                </a:cubicBezTo>
                <a:cubicBezTo>
                  <a:pt x="6792" y="17774"/>
                  <a:pt x="6888" y="17692"/>
                  <a:pt x="6931" y="17672"/>
                </a:cubicBezTo>
                <a:cubicBezTo>
                  <a:pt x="7014" y="17631"/>
                  <a:pt x="7070" y="18308"/>
                  <a:pt x="7068" y="19371"/>
                </a:cubicBezTo>
                <a:cubicBezTo>
                  <a:pt x="7067" y="20315"/>
                  <a:pt x="7320" y="20520"/>
                  <a:pt x="7548" y="19759"/>
                </a:cubicBezTo>
                <a:cubicBezTo>
                  <a:pt x="7678" y="19321"/>
                  <a:pt x="7738" y="19252"/>
                  <a:pt x="7826" y="19446"/>
                </a:cubicBezTo>
                <a:cubicBezTo>
                  <a:pt x="7888" y="19580"/>
                  <a:pt x="7936" y="19830"/>
                  <a:pt x="7936" y="19998"/>
                </a:cubicBezTo>
                <a:cubicBezTo>
                  <a:pt x="7936" y="20337"/>
                  <a:pt x="8213" y="20298"/>
                  <a:pt x="8224" y="19957"/>
                </a:cubicBezTo>
                <a:cubicBezTo>
                  <a:pt x="8228" y="19843"/>
                  <a:pt x="8273" y="19478"/>
                  <a:pt x="8324" y="19149"/>
                </a:cubicBezTo>
                <a:cubicBezTo>
                  <a:pt x="8436" y="18436"/>
                  <a:pt x="8609" y="18501"/>
                  <a:pt x="8644" y="19272"/>
                </a:cubicBezTo>
                <a:cubicBezTo>
                  <a:pt x="8661" y="19653"/>
                  <a:pt x="8723" y="19846"/>
                  <a:pt x="8844" y="19891"/>
                </a:cubicBezTo>
                <a:cubicBezTo>
                  <a:pt x="8963" y="19936"/>
                  <a:pt x="9011" y="20084"/>
                  <a:pt x="8995" y="20345"/>
                </a:cubicBezTo>
                <a:cubicBezTo>
                  <a:pt x="8975" y="20654"/>
                  <a:pt x="9014" y="20713"/>
                  <a:pt x="9195" y="20658"/>
                </a:cubicBezTo>
                <a:cubicBezTo>
                  <a:pt x="9319" y="20621"/>
                  <a:pt x="9415" y="20494"/>
                  <a:pt x="9408" y="20378"/>
                </a:cubicBezTo>
                <a:cubicBezTo>
                  <a:pt x="9401" y="20262"/>
                  <a:pt x="9429" y="20057"/>
                  <a:pt x="9474" y="19916"/>
                </a:cubicBezTo>
                <a:cubicBezTo>
                  <a:pt x="9536" y="19718"/>
                  <a:pt x="9600" y="19738"/>
                  <a:pt x="9756" y="20007"/>
                </a:cubicBezTo>
                <a:cubicBezTo>
                  <a:pt x="9910" y="20274"/>
                  <a:pt x="9990" y="20295"/>
                  <a:pt x="10100" y="20114"/>
                </a:cubicBezTo>
                <a:cubicBezTo>
                  <a:pt x="10208" y="19936"/>
                  <a:pt x="10281" y="19954"/>
                  <a:pt x="10404" y="20180"/>
                </a:cubicBezTo>
                <a:cubicBezTo>
                  <a:pt x="10545" y="20441"/>
                  <a:pt x="10589" y="20435"/>
                  <a:pt x="10755" y="20114"/>
                </a:cubicBezTo>
                <a:cubicBezTo>
                  <a:pt x="10861" y="19908"/>
                  <a:pt x="11049" y="19767"/>
                  <a:pt x="11184" y="19800"/>
                </a:cubicBezTo>
                <a:cubicBezTo>
                  <a:pt x="11316" y="19833"/>
                  <a:pt x="11485" y="19870"/>
                  <a:pt x="11559" y="19875"/>
                </a:cubicBezTo>
                <a:cubicBezTo>
                  <a:pt x="11805" y="19891"/>
                  <a:pt x="11884" y="20385"/>
                  <a:pt x="11707" y="20807"/>
                </a:cubicBezTo>
                <a:cubicBezTo>
                  <a:pt x="11619" y="21017"/>
                  <a:pt x="11544" y="21270"/>
                  <a:pt x="11544" y="21368"/>
                </a:cubicBezTo>
                <a:cubicBezTo>
                  <a:pt x="11544" y="21485"/>
                  <a:pt x="11607" y="21536"/>
                  <a:pt x="11688" y="21533"/>
                </a:cubicBezTo>
                <a:cubicBezTo>
                  <a:pt x="11768" y="21529"/>
                  <a:pt x="11866" y="21463"/>
                  <a:pt x="11938" y="21343"/>
                </a:cubicBezTo>
                <a:cubicBezTo>
                  <a:pt x="12006" y="21231"/>
                  <a:pt x="12131" y="21234"/>
                  <a:pt x="12248" y="21351"/>
                </a:cubicBezTo>
                <a:cubicBezTo>
                  <a:pt x="12402" y="21506"/>
                  <a:pt x="12472" y="21471"/>
                  <a:pt x="12559" y="21178"/>
                </a:cubicBezTo>
                <a:cubicBezTo>
                  <a:pt x="12664" y="20822"/>
                  <a:pt x="12672" y="20827"/>
                  <a:pt x="12787" y="21219"/>
                </a:cubicBezTo>
                <a:cubicBezTo>
                  <a:pt x="12894" y="21583"/>
                  <a:pt x="12940" y="21600"/>
                  <a:pt x="13175" y="21376"/>
                </a:cubicBezTo>
                <a:cubicBezTo>
                  <a:pt x="13322" y="21237"/>
                  <a:pt x="13504" y="21120"/>
                  <a:pt x="13583" y="21120"/>
                </a:cubicBezTo>
                <a:cubicBezTo>
                  <a:pt x="13661" y="21120"/>
                  <a:pt x="13819" y="20946"/>
                  <a:pt x="13937" y="20733"/>
                </a:cubicBezTo>
                <a:cubicBezTo>
                  <a:pt x="14238" y="20183"/>
                  <a:pt x="14398" y="20066"/>
                  <a:pt x="14494" y="20320"/>
                </a:cubicBezTo>
                <a:cubicBezTo>
                  <a:pt x="14591" y="20575"/>
                  <a:pt x="14528" y="18832"/>
                  <a:pt x="14428" y="18480"/>
                </a:cubicBezTo>
                <a:cubicBezTo>
                  <a:pt x="14395" y="18364"/>
                  <a:pt x="14399" y="18067"/>
                  <a:pt x="14434" y="17820"/>
                </a:cubicBezTo>
                <a:cubicBezTo>
                  <a:pt x="14484" y="17476"/>
                  <a:pt x="14548" y="17394"/>
                  <a:pt x="14707" y="17474"/>
                </a:cubicBezTo>
                <a:cubicBezTo>
                  <a:pt x="14990" y="17616"/>
                  <a:pt x="15027" y="17800"/>
                  <a:pt x="15064" y="19322"/>
                </a:cubicBezTo>
                <a:cubicBezTo>
                  <a:pt x="15071" y="19622"/>
                  <a:pt x="15194" y="19879"/>
                  <a:pt x="15493" y="20205"/>
                </a:cubicBezTo>
                <a:cubicBezTo>
                  <a:pt x="15724" y="20457"/>
                  <a:pt x="15905" y="20770"/>
                  <a:pt x="15894" y="20898"/>
                </a:cubicBezTo>
                <a:cubicBezTo>
                  <a:pt x="15883" y="21025"/>
                  <a:pt x="15965" y="21235"/>
                  <a:pt x="16076" y="21368"/>
                </a:cubicBezTo>
                <a:cubicBezTo>
                  <a:pt x="16247" y="21574"/>
                  <a:pt x="16304" y="21542"/>
                  <a:pt x="16461" y="21153"/>
                </a:cubicBezTo>
                <a:cubicBezTo>
                  <a:pt x="16595" y="20822"/>
                  <a:pt x="16669" y="20762"/>
                  <a:pt x="16733" y="20931"/>
                </a:cubicBezTo>
                <a:cubicBezTo>
                  <a:pt x="16797" y="21100"/>
                  <a:pt x="16846" y="21048"/>
                  <a:pt x="16912" y="20724"/>
                </a:cubicBezTo>
                <a:cubicBezTo>
                  <a:pt x="16961" y="20480"/>
                  <a:pt x="17062" y="20279"/>
                  <a:pt x="17134" y="20279"/>
                </a:cubicBezTo>
                <a:cubicBezTo>
                  <a:pt x="17207" y="20279"/>
                  <a:pt x="17384" y="20161"/>
                  <a:pt x="17529" y="20023"/>
                </a:cubicBezTo>
                <a:cubicBezTo>
                  <a:pt x="17755" y="19807"/>
                  <a:pt x="17814" y="19827"/>
                  <a:pt x="17951" y="20155"/>
                </a:cubicBezTo>
                <a:cubicBezTo>
                  <a:pt x="18123" y="20564"/>
                  <a:pt x="18903" y="20921"/>
                  <a:pt x="18816" y="20551"/>
                </a:cubicBezTo>
                <a:cubicBezTo>
                  <a:pt x="18789" y="20435"/>
                  <a:pt x="18848" y="20128"/>
                  <a:pt x="18951" y="19875"/>
                </a:cubicBezTo>
                <a:cubicBezTo>
                  <a:pt x="19105" y="19492"/>
                  <a:pt x="19153" y="19468"/>
                  <a:pt x="19229" y="19710"/>
                </a:cubicBezTo>
                <a:cubicBezTo>
                  <a:pt x="19280" y="19869"/>
                  <a:pt x="19299" y="20053"/>
                  <a:pt x="19273" y="20122"/>
                </a:cubicBezTo>
                <a:cubicBezTo>
                  <a:pt x="19154" y="20435"/>
                  <a:pt x="19337" y="20668"/>
                  <a:pt x="19524" y="20444"/>
                </a:cubicBezTo>
                <a:cubicBezTo>
                  <a:pt x="19661" y="20279"/>
                  <a:pt x="19749" y="20278"/>
                  <a:pt x="19821" y="20436"/>
                </a:cubicBezTo>
                <a:cubicBezTo>
                  <a:pt x="19896" y="20599"/>
                  <a:pt x="19984" y="20529"/>
                  <a:pt x="20150" y="20180"/>
                </a:cubicBezTo>
                <a:cubicBezTo>
                  <a:pt x="20292" y="19880"/>
                  <a:pt x="20447" y="19740"/>
                  <a:pt x="20567" y="19800"/>
                </a:cubicBezTo>
                <a:cubicBezTo>
                  <a:pt x="20742" y="19889"/>
                  <a:pt x="20757" y="19828"/>
                  <a:pt x="20779" y="18876"/>
                </a:cubicBezTo>
                <a:cubicBezTo>
                  <a:pt x="20805" y="17808"/>
                  <a:pt x="20900" y="17642"/>
                  <a:pt x="21256" y="18043"/>
                </a:cubicBezTo>
                <a:cubicBezTo>
                  <a:pt x="21404" y="18211"/>
                  <a:pt x="21508" y="17542"/>
                  <a:pt x="21403" y="17094"/>
                </a:cubicBezTo>
                <a:cubicBezTo>
                  <a:pt x="21367" y="16940"/>
                  <a:pt x="21392" y="16616"/>
                  <a:pt x="21462" y="16335"/>
                </a:cubicBezTo>
                <a:cubicBezTo>
                  <a:pt x="21600" y="15781"/>
                  <a:pt x="21515" y="15685"/>
                  <a:pt x="21281" y="16137"/>
                </a:cubicBezTo>
                <a:cubicBezTo>
                  <a:pt x="21145" y="16399"/>
                  <a:pt x="21109" y="16403"/>
                  <a:pt x="20986" y="16113"/>
                </a:cubicBezTo>
                <a:cubicBezTo>
                  <a:pt x="20909" y="15929"/>
                  <a:pt x="20845" y="15639"/>
                  <a:pt x="20845" y="15469"/>
                </a:cubicBezTo>
                <a:cubicBezTo>
                  <a:pt x="20845" y="15266"/>
                  <a:pt x="20792" y="15192"/>
                  <a:pt x="20689" y="15263"/>
                </a:cubicBezTo>
                <a:cubicBezTo>
                  <a:pt x="20384" y="15473"/>
                  <a:pt x="20329" y="14921"/>
                  <a:pt x="20354" y="11822"/>
                </a:cubicBezTo>
                <a:cubicBezTo>
                  <a:pt x="20373" y="9365"/>
                  <a:pt x="20356" y="8827"/>
                  <a:pt x="20241" y="8366"/>
                </a:cubicBezTo>
                <a:cubicBezTo>
                  <a:pt x="20166" y="8064"/>
                  <a:pt x="20056" y="7813"/>
                  <a:pt x="19997" y="7813"/>
                </a:cubicBezTo>
                <a:cubicBezTo>
                  <a:pt x="19937" y="7813"/>
                  <a:pt x="19850" y="7624"/>
                  <a:pt x="19802" y="7392"/>
                </a:cubicBezTo>
                <a:cubicBezTo>
                  <a:pt x="19698" y="6878"/>
                  <a:pt x="19572" y="6852"/>
                  <a:pt x="19442" y="7318"/>
                </a:cubicBezTo>
                <a:cubicBezTo>
                  <a:pt x="19333" y="7710"/>
                  <a:pt x="19160" y="7537"/>
                  <a:pt x="19160" y="7037"/>
                </a:cubicBezTo>
                <a:cubicBezTo>
                  <a:pt x="19160" y="6826"/>
                  <a:pt x="19117" y="6757"/>
                  <a:pt x="19035" y="6839"/>
                </a:cubicBezTo>
                <a:cubicBezTo>
                  <a:pt x="18965" y="6910"/>
                  <a:pt x="18871" y="6971"/>
                  <a:pt x="18828" y="6971"/>
                </a:cubicBezTo>
                <a:cubicBezTo>
                  <a:pt x="18785" y="6971"/>
                  <a:pt x="18773" y="7068"/>
                  <a:pt x="18800" y="7186"/>
                </a:cubicBezTo>
                <a:cubicBezTo>
                  <a:pt x="18884" y="7541"/>
                  <a:pt x="18384" y="8698"/>
                  <a:pt x="18180" y="8621"/>
                </a:cubicBezTo>
                <a:cubicBezTo>
                  <a:pt x="18081" y="8584"/>
                  <a:pt x="17998" y="8408"/>
                  <a:pt x="17998" y="8234"/>
                </a:cubicBezTo>
                <a:cubicBezTo>
                  <a:pt x="17998" y="8059"/>
                  <a:pt x="17926" y="7907"/>
                  <a:pt x="17836" y="7895"/>
                </a:cubicBezTo>
                <a:cubicBezTo>
                  <a:pt x="17600" y="7864"/>
                  <a:pt x="17315" y="7421"/>
                  <a:pt x="17338" y="7120"/>
                </a:cubicBezTo>
                <a:cubicBezTo>
                  <a:pt x="17348" y="6978"/>
                  <a:pt x="17285" y="6864"/>
                  <a:pt x="17197" y="6864"/>
                </a:cubicBezTo>
                <a:cubicBezTo>
                  <a:pt x="17108" y="6864"/>
                  <a:pt x="17037" y="7002"/>
                  <a:pt x="17037" y="7178"/>
                </a:cubicBezTo>
                <a:cubicBezTo>
                  <a:pt x="17037" y="7445"/>
                  <a:pt x="16881" y="7494"/>
                  <a:pt x="16035" y="7450"/>
                </a:cubicBezTo>
                <a:cubicBezTo>
                  <a:pt x="15460" y="7420"/>
                  <a:pt x="14955" y="7287"/>
                  <a:pt x="14851" y="7145"/>
                </a:cubicBezTo>
                <a:cubicBezTo>
                  <a:pt x="14698" y="6935"/>
                  <a:pt x="14651" y="6959"/>
                  <a:pt x="14550" y="7301"/>
                </a:cubicBezTo>
                <a:cubicBezTo>
                  <a:pt x="14433" y="7703"/>
                  <a:pt x="14431" y="7706"/>
                  <a:pt x="14312" y="7301"/>
                </a:cubicBezTo>
                <a:cubicBezTo>
                  <a:pt x="14194" y="6897"/>
                  <a:pt x="14190" y="6896"/>
                  <a:pt x="14190" y="7318"/>
                </a:cubicBezTo>
                <a:cubicBezTo>
                  <a:pt x="14190" y="7964"/>
                  <a:pt x="14115" y="8040"/>
                  <a:pt x="13846" y="7673"/>
                </a:cubicBezTo>
                <a:cubicBezTo>
                  <a:pt x="13612" y="7355"/>
                  <a:pt x="13605" y="7322"/>
                  <a:pt x="13749" y="7046"/>
                </a:cubicBezTo>
                <a:cubicBezTo>
                  <a:pt x="13891" y="6771"/>
                  <a:pt x="13892" y="6757"/>
                  <a:pt x="13702" y="6757"/>
                </a:cubicBezTo>
                <a:cubicBezTo>
                  <a:pt x="13591" y="6757"/>
                  <a:pt x="13349" y="6945"/>
                  <a:pt x="13166" y="7178"/>
                </a:cubicBezTo>
                <a:cubicBezTo>
                  <a:pt x="12984" y="7410"/>
                  <a:pt x="12769" y="7607"/>
                  <a:pt x="12687" y="7607"/>
                </a:cubicBezTo>
                <a:cubicBezTo>
                  <a:pt x="12537" y="7607"/>
                  <a:pt x="12266" y="8409"/>
                  <a:pt x="12155" y="9191"/>
                </a:cubicBezTo>
                <a:cubicBezTo>
                  <a:pt x="12095" y="9606"/>
                  <a:pt x="12094" y="9607"/>
                  <a:pt x="11982" y="9207"/>
                </a:cubicBezTo>
                <a:cubicBezTo>
                  <a:pt x="11918" y="8976"/>
                  <a:pt x="11882" y="8503"/>
                  <a:pt x="11901" y="8110"/>
                </a:cubicBezTo>
                <a:cubicBezTo>
                  <a:pt x="11931" y="7468"/>
                  <a:pt x="11915" y="7411"/>
                  <a:pt x="11678" y="7351"/>
                </a:cubicBezTo>
                <a:cubicBezTo>
                  <a:pt x="11528" y="7312"/>
                  <a:pt x="11432" y="7178"/>
                  <a:pt x="11444" y="7021"/>
                </a:cubicBezTo>
                <a:cubicBezTo>
                  <a:pt x="11472" y="6651"/>
                  <a:pt x="11404" y="6690"/>
                  <a:pt x="11130" y="7202"/>
                </a:cubicBezTo>
                <a:cubicBezTo>
                  <a:pt x="10899" y="7637"/>
                  <a:pt x="10787" y="7609"/>
                  <a:pt x="10783" y="7112"/>
                </a:cubicBezTo>
                <a:cubicBezTo>
                  <a:pt x="10780" y="6755"/>
                  <a:pt x="10417" y="6910"/>
                  <a:pt x="10304" y="7318"/>
                </a:cubicBezTo>
                <a:cubicBezTo>
                  <a:pt x="10127" y="7952"/>
                  <a:pt x="10086" y="7249"/>
                  <a:pt x="10097" y="3589"/>
                </a:cubicBezTo>
                <a:lnTo>
                  <a:pt x="10109" y="8"/>
                </a:lnTo>
                <a:lnTo>
                  <a:pt x="7300" y="8"/>
                </a:lnTo>
                <a:lnTo>
                  <a:pt x="4494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64" name="Group 564"/>
          <p:cNvGrpSpPr/>
          <p:nvPr/>
        </p:nvGrpSpPr>
        <p:grpSpPr>
          <a:xfrm>
            <a:off x="13319890" y="7053261"/>
            <a:ext cx="2683023" cy="799889"/>
            <a:chOff x="0" y="0"/>
            <a:chExt cx="2683021" cy="799888"/>
          </a:xfrm>
        </p:grpSpPr>
        <p:sp>
          <p:nvSpPr>
            <p:cNvPr id="562" name="Shape 562"/>
            <p:cNvSpPr/>
            <p:nvPr/>
          </p:nvSpPr>
          <p:spPr>
            <a:xfrm>
              <a:off x="800832" y="0"/>
              <a:ext cx="1882190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cf push</a:t>
              </a:r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168101"/>
              <a:ext cx="631878" cy="631788"/>
            </a:xfrm>
            <a:prstGeom prst="ellipse">
              <a:avLst/>
            </a:prstGeom>
            <a:solidFill>
              <a:srgbClr val="F16F3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1779821" y="8312106"/>
            <a:ext cx="7205451" cy="906001"/>
            <a:chOff x="0" y="0"/>
            <a:chExt cx="7205450" cy="906000"/>
          </a:xfrm>
        </p:grpSpPr>
        <p:pic>
          <p:nvPicPr>
            <p:cNvPr id="565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Shape 566"/>
            <p:cNvSpPr/>
            <p:nvPr/>
          </p:nvSpPr>
          <p:spPr>
            <a:xfrm>
              <a:off x="1072282" y="44835"/>
              <a:ext cx="6133169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SSL Termination</a:t>
              </a:r>
            </a:p>
          </p:txBody>
        </p:sp>
      </p:grpSp>
      <p:pic>
        <p:nvPicPr>
          <p:cNvPr id="568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61600" y="264689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8" name="Group 58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569" name="Shape 569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grpSp>
          <p:nvGrpSpPr>
            <p:cNvPr id="574" name="Group 574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570" name="Shape 57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84" name="Group 584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579" name="Shape 57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607" name="Group 60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593" name="Group 59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589" name="Shape 58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1" name="Shape 59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594" name="Shape 59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3"/>
      <p:bldP build="whole" bldLvl="1" animBg="1" rev="0" advAuto="0" spid="564" grpId="8"/>
      <p:bldP build="whole" bldLvl="1" animBg="1" rev="0" advAuto="0" spid="553" grpId="4"/>
      <p:bldP build="whole" bldLvl="1" animBg="1" rev="0" advAuto="0" spid="567" grpId="5"/>
      <p:bldP build="whole" bldLvl="1" animBg="1" rev="0" advAuto="0" spid="547" grpId="2"/>
      <p:bldP build="whole" bldLvl="1" animBg="1" rev="0" advAuto="0" spid="544" grpId="1"/>
      <p:bldP build="whole" bldLvl="1" animBg="1" rev="0" advAuto="0" spid="559" grpId="7"/>
      <p:bldP build="whole" bldLvl="1" animBg="1" rev="0" advAuto="0" spid="556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body" idx="13"/>
          </p:nvPr>
        </p:nvSpPr>
        <p:spPr>
          <a:xfrm>
            <a:off x="1268759" y="1064354"/>
            <a:ext cx="2345634" cy="457201"/>
          </a:xfrm>
          <a:prstGeom prst="rect">
            <a:avLst/>
          </a:prstGeom>
        </p:spPr>
        <p:txBody>
          <a:bodyPr/>
          <a:lstStyle/>
          <a:p>
            <a:pPr/>
            <a:r>
              <a:t>IaaS v. PaaS</a:t>
            </a:r>
          </a:p>
        </p:txBody>
      </p:sp>
      <p:sp>
        <p:nvSpPr>
          <p:cNvPr id="610" name="Shape 6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Shape 611"/>
          <p:cNvSpPr/>
          <p:nvPr>
            <p:ph type="body" idx="14"/>
          </p:nvPr>
        </p:nvSpPr>
        <p:spPr>
          <a:xfrm>
            <a:off x="1268759" y="226154"/>
            <a:ext cx="8659124" cy="914401"/>
          </a:xfrm>
          <a:prstGeom prst="rect">
            <a:avLst/>
          </a:prstGeom>
        </p:spPr>
        <p:txBody>
          <a:bodyPr/>
          <a:lstStyle/>
          <a:p>
            <a:pPr/>
            <a:r>
              <a:t>Scaling an Application</a:t>
            </a:r>
          </a:p>
        </p:txBody>
      </p:sp>
      <p:grpSp>
        <p:nvGrpSpPr>
          <p:cNvPr id="614" name="Group 614"/>
          <p:cNvGrpSpPr/>
          <p:nvPr/>
        </p:nvGrpSpPr>
        <p:grpSpPr>
          <a:xfrm>
            <a:off x="1799093" y="4769918"/>
            <a:ext cx="5292042" cy="823638"/>
            <a:chOff x="0" y="0"/>
            <a:chExt cx="5292041" cy="823637"/>
          </a:xfrm>
        </p:grpSpPr>
        <p:pic>
          <p:nvPicPr>
            <p:cNvPr id="612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Shape 613"/>
            <p:cNvSpPr/>
            <p:nvPr/>
          </p:nvSpPr>
          <p:spPr>
            <a:xfrm>
              <a:off x="1072282" y="4007"/>
              <a:ext cx="4219760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Provision New VM</a:t>
              </a:r>
            </a:p>
          </p:txBody>
        </p:sp>
      </p:grpSp>
      <p:grpSp>
        <p:nvGrpSpPr>
          <p:cNvPr id="617" name="Group 617"/>
          <p:cNvGrpSpPr/>
          <p:nvPr/>
        </p:nvGrpSpPr>
        <p:grpSpPr>
          <a:xfrm>
            <a:off x="1775818" y="5833361"/>
            <a:ext cx="7205228" cy="823638"/>
            <a:chOff x="0" y="0"/>
            <a:chExt cx="7205227" cy="823637"/>
          </a:xfrm>
        </p:grpSpPr>
        <p:pic>
          <p:nvPicPr>
            <p:cNvPr id="615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Shape 616"/>
            <p:cNvSpPr/>
            <p:nvPr/>
          </p:nvSpPr>
          <p:spPr>
            <a:xfrm>
              <a:off x="1072282" y="4007"/>
              <a:ext cx="6132945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Install Application Runtime</a:t>
              </a:r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777818" y="6896806"/>
            <a:ext cx="5452553" cy="823638"/>
            <a:chOff x="0" y="0"/>
            <a:chExt cx="5452552" cy="823637"/>
          </a:xfrm>
        </p:grpSpPr>
        <p:pic>
          <p:nvPicPr>
            <p:cNvPr id="618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Shape 619"/>
            <p:cNvSpPr/>
            <p:nvPr/>
          </p:nvSpPr>
          <p:spPr>
            <a:xfrm>
              <a:off x="1072282" y="29280"/>
              <a:ext cx="4380271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Deploy Application</a:t>
              </a:r>
            </a:p>
          </p:txBody>
        </p:sp>
      </p:grpSp>
      <p:grpSp>
        <p:nvGrpSpPr>
          <p:cNvPr id="623" name="Group 623"/>
          <p:cNvGrpSpPr/>
          <p:nvPr/>
        </p:nvGrpSpPr>
        <p:grpSpPr>
          <a:xfrm>
            <a:off x="1803095" y="7932928"/>
            <a:ext cx="10118092" cy="823639"/>
            <a:chOff x="0" y="0"/>
            <a:chExt cx="10118091" cy="823637"/>
          </a:xfrm>
        </p:grpSpPr>
        <p:pic>
          <p:nvPicPr>
            <p:cNvPr id="621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Shape 622"/>
            <p:cNvSpPr/>
            <p:nvPr/>
          </p:nvSpPr>
          <p:spPr>
            <a:xfrm>
              <a:off x="1072282" y="29280"/>
              <a:ext cx="9045810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Load Balancer / Update Route</a:t>
              </a:r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777815" y="8983308"/>
            <a:ext cx="8112261" cy="906003"/>
            <a:chOff x="0" y="0"/>
            <a:chExt cx="8112259" cy="906001"/>
          </a:xfrm>
        </p:grpSpPr>
        <p:pic>
          <p:nvPicPr>
            <p:cNvPr id="624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5" name="Shape 625"/>
            <p:cNvSpPr/>
            <p:nvPr/>
          </p:nvSpPr>
          <p:spPr>
            <a:xfrm>
              <a:off x="1072282" y="19565"/>
              <a:ext cx="7039978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Service Connectivity</a:t>
              </a:r>
            </a:p>
          </p:txBody>
        </p:sp>
      </p:grpSp>
      <p:grpSp>
        <p:nvGrpSpPr>
          <p:cNvPr id="629" name="Group 629"/>
          <p:cNvGrpSpPr/>
          <p:nvPr/>
        </p:nvGrpSpPr>
        <p:grpSpPr>
          <a:xfrm>
            <a:off x="1752546" y="10131571"/>
            <a:ext cx="5317045" cy="823638"/>
            <a:chOff x="0" y="0"/>
            <a:chExt cx="5317044" cy="823637"/>
          </a:xfrm>
        </p:grpSpPr>
        <p:pic>
          <p:nvPicPr>
            <p:cNvPr id="627" name="image6.png" descr="Time 128x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Shape 628"/>
            <p:cNvSpPr/>
            <p:nvPr/>
          </p:nvSpPr>
          <p:spPr>
            <a:xfrm>
              <a:off x="1072282" y="4007"/>
              <a:ext cx="4244763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Configure Firewall</a:t>
              </a:r>
            </a:p>
          </p:txBody>
        </p:sp>
      </p:grpSp>
      <p:sp>
        <p:nvSpPr>
          <p:cNvPr id="630" name="Shape 630"/>
          <p:cNvSpPr/>
          <p:nvPr/>
        </p:nvSpPr>
        <p:spPr>
          <a:xfrm flipH="1">
            <a:off x="12182521" y="2678756"/>
            <a:ext cx="75827" cy="9325114"/>
          </a:xfrm>
          <a:prstGeom prst="line">
            <a:avLst/>
          </a:prstGeom>
          <a:ln w="25400">
            <a:solidFill>
              <a:srgbClr val="A6A6A6"/>
            </a:solidFill>
            <a:bevel/>
          </a:ln>
        </p:spPr>
        <p:txBody>
          <a:bodyPr lIns="121919" tIns="121919" rIns="121919" bIns="121919"/>
          <a:lstStyle/>
          <a:p>
            <a:pPr defTabSz="457200">
              <a:lnSpc>
                <a:spcPct val="100000"/>
              </a:lnSpc>
              <a:defRPr spc="0" sz="3200"/>
            </a:pPr>
          </a:p>
        </p:txBody>
      </p:sp>
      <p:pic>
        <p:nvPicPr>
          <p:cNvPr id="631" name="image7.png"/>
          <p:cNvPicPr>
            <a:picLocks noChangeAspect="1"/>
          </p:cNvPicPr>
          <p:nvPr/>
        </p:nvPicPr>
        <p:blipFill>
          <a:blip r:embed="rId3">
            <a:extLst/>
          </a:blip>
          <a:srcRect l="7861" t="20754" r="7697" b="15123"/>
          <a:stretch>
            <a:fillRect/>
          </a:stretch>
        </p:blipFill>
        <p:spPr>
          <a:xfrm>
            <a:off x="8976688" y="2959439"/>
            <a:ext cx="2728171" cy="1035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533" fill="norm" stroke="1" extrusionOk="0">
                <a:moveTo>
                  <a:pt x="4494" y="0"/>
                </a:moveTo>
                <a:lnTo>
                  <a:pt x="4472" y="2483"/>
                </a:lnTo>
                <a:lnTo>
                  <a:pt x="4450" y="4967"/>
                </a:lnTo>
                <a:lnTo>
                  <a:pt x="4153" y="5024"/>
                </a:lnTo>
                <a:cubicBezTo>
                  <a:pt x="3875" y="5085"/>
                  <a:pt x="3856" y="5141"/>
                  <a:pt x="3833" y="5874"/>
                </a:cubicBezTo>
                <a:lnTo>
                  <a:pt x="3808" y="6650"/>
                </a:lnTo>
                <a:lnTo>
                  <a:pt x="2806" y="6650"/>
                </a:lnTo>
                <a:lnTo>
                  <a:pt x="1804" y="6650"/>
                </a:lnTo>
                <a:lnTo>
                  <a:pt x="1779" y="5858"/>
                </a:lnTo>
                <a:cubicBezTo>
                  <a:pt x="1756" y="5141"/>
                  <a:pt x="1731" y="5066"/>
                  <a:pt x="1522" y="5066"/>
                </a:cubicBezTo>
                <a:cubicBezTo>
                  <a:pt x="1313" y="5066"/>
                  <a:pt x="1291" y="5141"/>
                  <a:pt x="1268" y="5858"/>
                </a:cubicBezTo>
                <a:lnTo>
                  <a:pt x="1243" y="6650"/>
                </a:lnTo>
                <a:lnTo>
                  <a:pt x="620" y="6716"/>
                </a:lnTo>
                <a:lnTo>
                  <a:pt x="0" y="6773"/>
                </a:lnTo>
                <a:lnTo>
                  <a:pt x="0" y="9925"/>
                </a:lnTo>
                <a:lnTo>
                  <a:pt x="0" y="13077"/>
                </a:lnTo>
                <a:lnTo>
                  <a:pt x="620" y="13143"/>
                </a:lnTo>
                <a:lnTo>
                  <a:pt x="1243" y="13200"/>
                </a:lnTo>
                <a:lnTo>
                  <a:pt x="1265" y="16525"/>
                </a:lnTo>
                <a:lnTo>
                  <a:pt x="1287" y="19850"/>
                </a:lnTo>
                <a:lnTo>
                  <a:pt x="2790" y="19850"/>
                </a:lnTo>
                <a:lnTo>
                  <a:pt x="4291" y="19850"/>
                </a:lnTo>
                <a:lnTo>
                  <a:pt x="4309" y="16674"/>
                </a:lnTo>
                <a:cubicBezTo>
                  <a:pt x="4318" y="14926"/>
                  <a:pt x="4346" y="13411"/>
                  <a:pt x="4372" y="13299"/>
                </a:cubicBezTo>
                <a:cubicBezTo>
                  <a:pt x="4398" y="13188"/>
                  <a:pt x="4853" y="13093"/>
                  <a:pt x="5380" y="13093"/>
                </a:cubicBezTo>
                <a:cubicBezTo>
                  <a:pt x="6204" y="13093"/>
                  <a:pt x="6345" y="13145"/>
                  <a:pt x="6389" y="13448"/>
                </a:cubicBezTo>
                <a:cubicBezTo>
                  <a:pt x="6417" y="13642"/>
                  <a:pt x="6512" y="13987"/>
                  <a:pt x="6599" y="14215"/>
                </a:cubicBezTo>
                <a:cubicBezTo>
                  <a:pt x="6755" y="14628"/>
                  <a:pt x="6755" y="14636"/>
                  <a:pt x="6564" y="15015"/>
                </a:cubicBezTo>
                <a:cubicBezTo>
                  <a:pt x="6411" y="15321"/>
                  <a:pt x="6393" y="15447"/>
                  <a:pt x="6473" y="15659"/>
                </a:cubicBezTo>
                <a:cubicBezTo>
                  <a:pt x="6529" y="15804"/>
                  <a:pt x="6574" y="16392"/>
                  <a:pt x="6574" y="16962"/>
                </a:cubicBezTo>
                <a:cubicBezTo>
                  <a:pt x="6574" y="17863"/>
                  <a:pt x="6593" y="17978"/>
                  <a:pt x="6715" y="17853"/>
                </a:cubicBezTo>
                <a:cubicBezTo>
                  <a:pt x="6792" y="17774"/>
                  <a:pt x="6888" y="17692"/>
                  <a:pt x="6931" y="17672"/>
                </a:cubicBezTo>
                <a:cubicBezTo>
                  <a:pt x="7014" y="17631"/>
                  <a:pt x="7070" y="18308"/>
                  <a:pt x="7068" y="19371"/>
                </a:cubicBezTo>
                <a:cubicBezTo>
                  <a:pt x="7067" y="20315"/>
                  <a:pt x="7320" y="20520"/>
                  <a:pt x="7548" y="19759"/>
                </a:cubicBezTo>
                <a:cubicBezTo>
                  <a:pt x="7678" y="19321"/>
                  <a:pt x="7738" y="19252"/>
                  <a:pt x="7826" y="19446"/>
                </a:cubicBezTo>
                <a:cubicBezTo>
                  <a:pt x="7888" y="19580"/>
                  <a:pt x="7936" y="19830"/>
                  <a:pt x="7936" y="19998"/>
                </a:cubicBezTo>
                <a:cubicBezTo>
                  <a:pt x="7936" y="20337"/>
                  <a:pt x="8213" y="20298"/>
                  <a:pt x="8224" y="19957"/>
                </a:cubicBezTo>
                <a:cubicBezTo>
                  <a:pt x="8228" y="19843"/>
                  <a:pt x="8273" y="19478"/>
                  <a:pt x="8324" y="19149"/>
                </a:cubicBezTo>
                <a:cubicBezTo>
                  <a:pt x="8436" y="18436"/>
                  <a:pt x="8609" y="18501"/>
                  <a:pt x="8644" y="19272"/>
                </a:cubicBezTo>
                <a:cubicBezTo>
                  <a:pt x="8661" y="19653"/>
                  <a:pt x="8723" y="19846"/>
                  <a:pt x="8844" y="19891"/>
                </a:cubicBezTo>
                <a:cubicBezTo>
                  <a:pt x="8963" y="19936"/>
                  <a:pt x="9011" y="20084"/>
                  <a:pt x="8995" y="20345"/>
                </a:cubicBezTo>
                <a:cubicBezTo>
                  <a:pt x="8975" y="20654"/>
                  <a:pt x="9014" y="20713"/>
                  <a:pt x="9195" y="20658"/>
                </a:cubicBezTo>
                <a:cubicBezTo>
                  <a:pt x="9319" y="20621"/>
                  <a:pt x="9415" y="20494"/>
                  <a:pt x="9408" y="20378"/>
                </a:cubicBezTo>
                <a:cubicBezTo>
                  <a:pt x="9401" y="20262"/>
                  <a:pt x="9429" y="20057"/>
                  <a:pt x="9474" y="19916"/>
                </a:cubicBezTo>
                <a:cubicBezTo>
                  <a:pt x="9536" y="19718"/>
                  <a:pt x="9600" y="19738"/>
                  <a:pt x="9756" y="20007"/>
                </a:cubicBezTo>
                <a:cubicBezTo>
                  <a:pt x="9910" y="20274"/>
                  <a:pt x="9990" y="20295"/>
                  <a:pt x="10100" y="20114"/>
                </a:cubicBezTo>
                <a:cubicBezTo>
                  <a:pt x="10208" y="19936"/>
                  <a:pt x="10281" y="19954"/>
                  <a:pt x="10404" y="20180"/>
                </a:cubicBezTo>
                <a:cubicBezTo>
                  <a:pt x="10545" y="20441"/>
                  <a:pt x="10589" y="20435"/>
                  <a:pt x="10755" y="20114"/>
                </a:cubicBezTo>
                <a:cubicBezTo>
                  <a:pt x="10861" y="19908"/>
                  <a:pt x="11049" y="19767"/>
                  <a:pt x="11184" y="19800"/>
                </a:cubicBezTo>
                <a:cubicBezTo>
                  <a:pt x="11316" y="19833"/>
                  <a:pt x="11485" y="19870"/>
                  <a:pt x="11559" y="19875"/>
                </a:cubicBezTo>
                <a:cubicBezTo>
                  <a:pt x="11805" y="19891"/>
                  <a:pt x="11884" y="20385"/>
                  <a:pt x="11707" y="20807"/>
                </a:cubicBezTo>
                <a:cubicBezTo>
                  <a:pt x="11619" y="21017"/>
                  <a:pt x="11544" y="21270"/>
                  <a:pt x="11544" y="21368"/>
                </a:cubicBezTo>
                <a:cubicBezTo>
                  <a:pt x="11544" y="21485"/>
                  <a:pt x="11607" y="21536"/>
                  <a:pt x="11688" y="21533"/>
                </a:cubicBezTo>
                <a:cubicBezTo>
                  <a:pt x="11768" y="21529"/>
                  <a:pt x="11866" y="21463"/>
                  <a:pt x="11938" y="21343"/>
                </a:cubicBezTo>
                <a:cubicBezTo>
                  <a:pt x="12006" y="21231"/>
                  <a:pt x="12131" y="21234"/>
                  <a:pt x="12248" y="21351"/>
                </a:cubicBezTo>
                <a:cubicBezTo>
                  <a:pt x="12402" y="21506"/>
                  <a:pt x="12472" y="21471"/>
                  <a:pt x="12559" y="21178"/>
                </a:cubicBezTo>
                <a:cubicBezTo>
                  <a:pt x="12664" y="20822"/>
                  <a:pt x="12672" y="20827"/>
                  <a:pt x="12787" y="21219"/>
                </a:cubicBezTo>
                <a:cubicBezTo>
                  <a:pt x="12894" y="21583"/>
                  <a:pt x="12940" y="21600"/>
                  <a:pt x="13175" y="21376"/>
                </a:cubicBezTo>
                <a:cubicBezTo>
                  <a:pt x="13322" y="21237"/>
                  <a:pt x="13504" y="21120"/>
                  <a:pt x="13583" y="21120"/>
                </a:cubicBezTo>
                <a:cubicBezTo>
                  <a:pt x="13661" y="21120"/>
                  <a:pt x="13819" y="20946"/>
                  <a:pt x="13937" y="20733"/>
                </a:cubicBezTo>
                <a:cubicBezTo>
                  <a:pt x="14238" y="20183"/>
                  <a:pt x="14398" y="20066"/>
                  <a:pt x="14494" y="20320"/>
                </a:cubicBezTo>
                <a:cubicBezTo>
                  <a:pt x="14591" y="20575"/>
                  <a:pt x="14528" y="18832"/>
                  <a:pt x="14428" y="18480"/>
                </a:cubicBezTo>
                <a:cubicBezTo>
                  <a:pt x="14395" y="18364"/>
                  <a:pt x="14399" y="18067"/>
                  <a:pt x="14434" y="17820"/>
                </a:cubicBezTo>
                <a:cubicBezTo>
                  <a:pt x="14484" y="17476"/>
                  <a:pt x="14548" y="17394"/>
                  <a:pt x="14707" y="17474"/>
                </a:cubicBezTo>
                <a:cubicBezTo>
                  <a:pt x="14990" y="17616"/>
                  <a:pt x="15027" y="17800"/>
                  <a:pt x="15064" y="19322"/>
                </a:cubicBezTo>
                <a:cubicBezTo>
                  <a:pt x="15071" y="19622"/>
                  <a:pt x="15194" y="19879"/>
                  <a:pt x="15493" y="20205"/>
                </a:cubicBezTo>
                <a:cubicBezTo>
                  <a:pt x="15724" y="20457"/>
                  <a:pt x="15905" y="20770"/>
                  <a:pt x="15894" y="20898"/>
                </a:cubicBezTo>
                <a:cubicBezTo>
                  <a:pt x="15883" y="21025"/>
                  <a:pt x="15965" y="21235"/>
                  <a:pt x="16076" y="21368"/>
                </a:cubicBezTo>
                <a:cubicBezTo>
                  <a:pt x="16247" y="21574"/>
                  <a:pt x="16304" y="21542"/>
                  <a:pt x="16461" y="21153"/>
                </a:cubicBezTo>
                <a:cubicBezTo>
                  <a:pt x="16595" y="20822"/>
                  <a:pt x="16669" y="20762"/>
                  <a:pt x="16733" y="20931"/>
                </a:cubicBezTo>
                <a:cubicBezTo>
                  <a:pt x="16797" y="21100"/>
                  <a:pt x="16846" y="21048"/>
                  <a:pt x="16912" y="20724"/>
                </a:cubicBezTo>
                <a:cubicBezTo>
                  <a:pt x="16961" y="20480"/>
                  <a:pt x="17062" y="20279"/>
                  <a:pt x="17134" y="20279"/>
                </a:cubicBezTo>
                <a:cubicBezTo>
                  <a:pt x="17207" y="20279"/>
                  <a:pt x="17384" y="20161"/>
                  <a:pt x="17529" y="20023"/>
                </a:cubicBezTo>
                <a:cubicBezTo>
                  <a:pt x="17755" y="19807"/>
                  <a:pt x="17814" y="19827"/>
                  <a:pt x="17951" y="20155"/>
                </a:cubicBezTo>
                <a:cubicBezTo>
                  <a:pt x="18123" y="20564"/>
                  <a:pt x="18903" y="20921"/>
                  <a:pt x="18816" y="20551"/>
                </a:cubicBezTo>
                <a:cubicBezTo>
                  <a:pt x="18789" y="20435"/>
                  <a:pt x="18848" y="20128"/>
                  <a:pt x="18951" y="19875"/>
                </a:cubicBezTo>
                <a:cubicBezTo>
                  <a:pt x="19105" y="19492"/>
                  <a:pt x="19153" y="19468"/>
                  <a:pt x="19229" y="19710"/>
                </a:cubicBezTo>
                <a:cubicBezTo>
                  <a:pt x="19280" y="19869"/>
                  <a:pt x="19299" y="20053"/>
                  <a:pt x="19273" y="20122"/>
                </a:cubicBezTo>
                <a:cubicBezTo>
                  <a:pt x="19154" y="20435"/>
                  <a:pt x="19337" y="20668"/>
                  <a:pt x="19524" y="20444"/>
                </a:cubicBezTo>
                <a:cubicBezTo>
                  <a:pt x="19661" y="20279"/>
                  <a:pt x="19749" y="20278"/>
                  <a:pt x="19821" y="20436"/>
                </a:cubicBezTo>
                <a:cubicBezTo>
                  <a:pt x="19896" y="20599"/>
                  <a:pt x="19984" y="20529"/>
                  <a:pt x="20150" y="20180"/>
                </a:cubicBezTo>
                <a:cubicBezTo>
                  <a:pt x="20292" y="19880"/>
                  <a:pt x="20447" y="19740"/>
                  <a:pt x="20567" y="19800"/>
                </a:cubicBezTo>
                <a:cubicBezTo>
                  <a:pt x="20742" y="19889"/>
                  <a:pt x="20757" y="19828"/>
                  <a:pt x="20779" y="18876"/>
                </a:cubicBezTo>
                <a:cubicBezTo>
                  <a:pt x="20805" y="17808"/>
                  <a:pt x="20900" y="17642"/>
                  <a:pt x="21256" y="18043"/>
                </a:cubicBezTo>
                <a:cubicBezTo>
                  <a:pt x="21404" y="18211"/>
                  <a:pt x="21508" y="17542"/>
                  <a:pt x="21403" y="17094"/>
                </a:cubicBezTo>
                <a:cubicBezTo>
                  <a:pt x="21367" y="16940"/>
                  <a:pt x="21392" y="16616"/>
                  <a:pt x="21462" y="16335"/>
                </a:cubicBezTo>
                <a:cubicBezTo>
                  <a:pt x="21600" y="15781"/>
                  <a:pt x="21515" y="15685"/>
                  <a:pt x="21281" y="16137"/>
                </a:cubicBezTo>
                <a:cubicBezTo>
                  <a:pt x="21145" y="16399"/>
                  <a:pt x="21109" y="16403"/>
                  <a:pt x="20986" y="16113"/>
                </a:cubicBezTo>
                <a:cubicBezTo>
                  <a:pt x="20909" y="15929"/>
                  <a:pt x="20845" y="15639"/>
                  <a:pt x="20845" y="15469"/>
                </a:cubicBezTo>
                <a:cubicBezTo>
                  <a:pt x="20845" y="15266"/>
                  <a:pt x="20792" y="15192"/>
                  <a:pt x="20689" y="15263"/>
                </a:cubicBezTo>
                <a:cubicBezTo>
                  <a:pt x="20384" y="15473"/>
                  <a:pt x="20329" y="14921"/>
                  <a:pt x="20354" y="11822"/>
                </a:cubicBezTo>
                <a:cubicBezTo>
                  <a:pt x="20373" y="9365"/>
                  <a:pt x="20356" y="8827"/>
                  <a:pt x="20241" y="8366"/>
                </a:cubicBezTo>
                <a:cubicBezTo>
                  <a:pt x="20166" y="8064"/>
                  <a:pt x="20056" y="7813"/>
                  <a:pt x="19997" y="7813"/>
                </a:cubicBezTo>
                <a:cubicBezTo>
                  <a:pt x="19937" y="7813"/>
                  <a:pt x="19850" y="7624"/>
                  <a:pt x="19802" y="7392"/>
                </a:cubicBezTo>
                <a:cubicBezTo>
                  <a:pt x="19698" y="6878"/>
                  <a:pt x="19572" y="6852"/>
                  <a:pt x="19442" y="7318"/>
                </a:cubicBezTo>
                <a:cubicBezTo>
                  <a:pt x="19333" y="7710"/>
                  <a:pt x="19160" y="7537"/>
                  <a:pt x="19160" y="7037"/>
                </a:cubicBezTo>
                <a:cubicBezTo>
                  <a:pt x="19160" y="6826"/>
                  <a:pt x="19117" y="6757"/>
                  <a:pt x="19035" y="6839"/>
                </a:cubicBezTo>
                <a:cubicBezTo>
                  <a:pt x="18965" y="6910"/>
                  <a:pt x="18871" y="6971"/>
                  <a:pt x="18828" y="6971"/>
                </a:cubicBezTo>
                <a:cubicBezTo>
                  <a:pt x="18785" y="6971"/>
                  <a:pt x="18773" y="7068"/>
                  <a:pt x="18800" y="7186"/>
                </a:cubicBezTo>
                <a:cubicBezTo>
                  <a:pt x="18884" y="7541"/>
                  <a:pt x="18384" y="8698"/>
                  <a:pt x="18180" y="8621"/>
                </a:cubicBezTo>
                <a:cubicBezTo>
                  <a:pt x="18081" y="8584"/>
                  <a:pt x="17998" y="8408"/>
                  <a:pt x="17998" y="8234"/>
                </a:cubicBezTo>
                <a:cubicBezTo>
                  <a:pt x="17998" y="8059"/>
                  <a:pt x="17926" y="7907"/>
                  <a:pt x="17836" y="7895"/>
                </a:cubicBezTo>
                <a:cubicBezTo>
                  <a:pt x="17600" y="7864"/>
                  <a:pt x="17315" y="7421"/>
                  <a:pt x="17338" y="7120"/>
                </a:cubicBezTo>
                <a:cubicBezTo>
                  <a:pt x="17348" y="6978"/>
                  <a:pt x="17285" y="6864"/>
                  <a:pt x="17197" y="6864"/>
                </a:cubicBezTo>
                <a:cubicBezTo>
                  <a:pt x="17108" y="6864"/>
                  <a:pt x="17037" y="7002"/>
                  <a:pt x="17037" y="7178"/>
                </a:cubicBezTo>
                <a:cubicBezTo>
                  <a:pt x="17037" y="7445"/>
                  <a:pt x="16881" y="7494"/>
                  <a:pt x="16035" y="7450"/>
                </a:cubicBezTo>
                <a:cubicBezTo>
                  <a:pt x="15460" y="7420"/>
                  <a:pt x="14955" y="7287"/>
                  <a:pt x="14851" y="7145"/>
                </a:cubicBezTo>
                <a:cubicBezTo>
                  <a:pt x="14698" y="6935"/>
                  <a:pt x="14651" y="6959"/>
                  <a:pt x="14550" y="7301"/>
                </a:cubicBezTo>
                <a:cubicBezTo>
                  <a:pt x="14433" y="7703"/>
                  <a:pt x="14431" y="7706"/>
                  <a:pt x="14312" y="7301"/>
                </a:cubicBezTo>
                <a:cubicBezTo>
                  <a:pt x="14194" y="6897"/>
                  <a:pt x="14190" y="6896"/>
                  <a:pt x="14190" y="7318"/>
                </a:cubicBezTo>
                <a:cubicBezTo>
                  <a:pt x="14190" y="7964"/>
                  <a:pt x="14115" y="8040"/>
                  <a:pt x="13846" y="7673"/>
                </a:cubicBezTo>
                <a:cubicBezTo>
                  <a:pt x="13612" y="7355"/>
                  <a:pt x="13605" y="7322"/>
                  <a:pt x="13749" y="7046"/>
                </a:cubicBezTo>
                <a:cubicBezTo>
                  <a:pt x="13891" y="6771"/>
                  <a:pt x="13892" y="6757"/>
                  <a:pt x="13702" y="6757"/>
                </a:cubicBezTo>
                <a:cubicBezTo>
                  <a:pt x="13591" y="6757"/>
                  <a:pt x="13349" y="6945"/>
                  <a:pt x="13166" y="7178"/>
                </a:cubicBezTo>
                <a:cubicBezTo>
                  <a:pt x="12984" y="7410"/>
                  <a:pt x="12769" y="7607"/>
                  <a:pt x="12687" y="7607"/>
                </a:cubicBezTo>
                <a:cubicBezTo>
                  <a:pt x="12537" y="7607"/>
                  <a:pt x="12266" y="8409"/>
                  <a:pt x="12155" y="9191"/>
                </a:cubicBezTo>
                <a:cubicBezTo>
                  <a:pt x="12095" y="9606"/>
                  <a:pt x="12094" y="9607"/>
                  <a:pt x="11982" y="9207"/>
                </a:cubicBezTo>
                <a:cubicBezTo>
                  <a:pt x="11918" y="8976"/>
                  <a:pt x="11882" y="8503"/>
                  <a:pt x="11901" y="8110"/>
                </a:cubicBezTo>
                <a:cubicBezTo>
                  <a:pt x="11931" y="7468"/>
                  <a:pt x="11915" y="7411"/>
                  <a:pt x="11678" y="7351"/>
                </a:cubicBezTo>
                <a:cubicBezTo>
                  <a:pt x="11528" y="7312"/>
                  <a:pt x="11432" y="7178"/>
                  <a:pt x="11444" y="7021"/>
                </a:cubicBezTo>
                <a:cubicBezTo>
                  <a:pt x="11472" y="6651"/>
                  <a:pt x="11404" y="6690"/>
                  <a:pt x="11130" y="7202"/>
                </a:cubicBezTo>
                <a:cubicBezTo>
                  <a:pt x="10899" y="7637"/>
                  <a:pt x="10787" y="7609"/>
                  <a:pt x="10783" y="7112"/>
                </a:cubicBezTo>
                <a:cubicBezTo>
                  <a:pt x="10780" y="6755"/>
                  <a:pt x="10417" y="6910"/>
                  <a:pt x="10304" y="7318"/>
                </a:cubicBezTo>
                <a:cubicBezTo>
                  <a:pt x="10127" y="7952"/>
                  <a:pt x="10086" y="7249"/>
                  <a:pt x="10097" y="3589"/>
                </a:cubicBezTo>
                <a:lnTo>
                  <a:pt x="10109" y="8"/>
                </a:lnTo>
                <a:lnTo>
                  <a:pt x="7300" y="8"/>
                </a:lnTo>
                <a:lnTo>
                  <a:pt x="4494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34" name="Group 634"/>
          <p:cNvGrpSpPr/>
          <p:nvPr/>
        </p:nvGrpSpPr>
        <p:grpSpPr>
          <a:xfrm>
            <a:off x="13319890" y="7061229"/>
            <a:ext cx="2735038" cy="799889"/>
            <a:chOff x="0" y="0"/>
            <a:chExt cx="2735036" cy="799888"/>
          </a:xfrm>
        </p:grpSpPr>
        <p:sp>
          <p:nvSpPr>
            <p:cNvPr id="632" name="Shape 632"/>
            <p:cNvSpPr/>
            <p:nvPr/>
          </p:nvSpPr>
          <p:spPr>
            <a:xfrm>
              <a:off x="800831" y="0"/>
              <a:ext cx="1934206" cy="789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b="1" spc="0" sz="3600">
                  <a:solidFill>
                    <a:srgbClr val="00685D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cf scale</a:t>
              </a:r>
            </a:p>
          </p:txBody>
        </p:sp>
        <p:sp>
          <p:nvSpPr>
            <p:cNvPr id="633" name="Shape 633"/>
            <p:cNvSpPr/>
            <p:nvPr/>
          </p:nvSpPr>
          <p:spPr>
            <a:xfrm>
              <a:off x="0" y="168101"/>
              <a:ext cx="631873" cy="631788"/>
            </a:xfrm>
            <a:prstGeom prst="ellipse">
              <a:avLst/>
            </a:prstGeom>
            <a:solidFill>
              <a:srgbClr val="F16F3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635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61600" y="264689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5" name="Group 655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636" name="Shape 636"/>
            <p:cNvSpPr/>
            <p:nvPr/>
          </p:nvSpPr>
          <p:spPr>
            <a:xfrm>
              <a:off x="412255" y="442368"/>
              <a:ext cx="832111" cy="781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>
                <a:defRPr spc="0" sz="5100"/>
              </a:lvl1pPr>
            </a:lstStyle>
            <a:p>
              <a:pPr/>
              <a:r>
                <a:t></a:t>
              </a:r>
            </a:p>
          </p:txBody>
        </p:sp>
        <p:grpSp>
          <p:nvGrpSpPr>
            <p:cNvPr id="641" name="Group 641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637" name="Shape 63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642" name="Shape 64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646" name="Shape 64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54" name="Group 654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652" name="Shape 65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674" name="Group 674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660" name="Group 660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656" name="Shape 65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7" name="Shape 65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8" name="Shape 65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64" name="Group 664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661" name="Shape 66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70" name="Group 670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73" name="Group 673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671" name="Shape 67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4" grpId="7"/>
      <p:bldP build="whole" bldLvl="1" animBg="1" rev="0" advAuto="0" spid="620" grpId="3"/>
      <p:bldP build="whole" bldLvl="1" animBg="1" rev="0" advAuto="0" spid="623" grpId="4"/>
      <p:bldP build="whole" bldLvl="1" animBg="1" rev="0" advAuto="0" spid="626" grpId="5"/>
      <p:bldP build="whole" bldLvl="1" animBg="1" rev="0" advAuto="0" spid="614" grpId="1"/>
      <p:bldP build="whole" bldLvl="1" animBg="1" rev="0" advAuto="0" spid="617" grpId="2"/>
      <p:bldP build="whole" bldLvl="1" animBg="1" rev="0" advAuto="0" spid="629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2400" cap="flat">
          <a:solidFill>
            <a:srgbClr val="F5DF6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209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6AAA9">
              <a:alpha val="75000"/>
            </a:srgb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2400" cap="flat">
          <a:solidFill>
            <a:srgbClr val="F5DF6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209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6AAA9">
              <a:alpha val="75000"/>
            </a:srgb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